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07" r:id="rId2"/>
    <p:sldId id="402" r:id="rId3"/>
    <p:sldId id="403" r:id="rId4"/>
    <p:sldId id="404" r:id="rId5"/>
    <p:sldId id="405" r:id="rId6"/>
    <p:sldId id="406" r:id="rId7"/>
    <p:sldId id="257" r:id="rId8"/>
  </p:sldIdLst>
  <p:sldSz cx="12192000" cy="6858000"/>
  <p:notesSz cx="6794500" cy="99187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3772" userDrawn="1">
          <p15:clr>
            <a:srgbClr val="A4A3A4"/>
          </p15:clr>
        </p15:guide>
        <p15:guide id="8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ja" initials="K" lastIdx="1" clrIdx="0"/>
  <p:cmAuthor id="1" name="Lennart Säger" initials="" lastIdx="47" clrIdx="1"/>
  <p:cmAuthor id="2" name="Jan N" initials="" lastIdx="5" clrIdx="2"/>
  <p:cmAuthor id="3" name="Nikolai" initials="N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2AC"/>
    <a:srgbClr val="A6A6A6"/>
    <a:srgbClr val="1E467D"/>
    <a:srgbClr val="A5A5A5"/>
    <a:srgbClr val="646464"/>
    <a:srgbClr val="D8D8D8"/>
    <a:srgbClr val="969696"/>
    <a:srgbClr val="002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7" autoAdjust="0"/>
    <p:restoredTop sz="98017" autoAdjust="0"/>
  </p:normalViewPr>
  <p:slideViewPr>
    <p:cSldViewPr>
      <p:cViewPr varScale="1">
        <p:scale>
          <a:sx n="125" d="100"/>
          <a:sy n="125" d="100"/>
        </p:scale>
        <p:origin x="629" y="82"/>
      </p:cViewPr>
      <p:guideLst>
        <p:guide pos="438"/>
        <p:guide pos="7242"/>
        <p:guide orient="horz" pos="867"/>
        <p:guide orient="horz" pos="3861"/>
        <p:guide pos="3840"/>
        <p:guide pos="3908"/>
        <p:guide pos="3772"/>
        <p:guide orient="horz" pos="2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5" d="100"/>
          <a:sy n="65" d="100"/>
        </p:scale>
        <p:origin x="2841" y="5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C30F-BC49-49C2-8AA2-343A9D3F77BC}" type="datetimeFigureOut">
              <a:rPr lang="de-DE" smtClean="0"/>
              <a:t>18.04.2019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8D3EA-048F-4BCF-9E0E-D7E9EDEB9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77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B4E02-6D3F-4718-A9D2-1BFBD4416903}" type="datetimeFigureOut">
              <a:rPr lang="de-DE" smtClean="0"/>
              <a:pPr/>
              <a:t>18.04.2019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1383"/>
            <a:ext cx="543560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FE526-AE9F-4639-87F5-2330DB2495E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1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3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7348" y="420467"/>
            <a:ext cx="4032448" cy="344237"/>
          </a:xfrm>
          <a:prstGeom prst="rect">
            <a:avLst/>
          </a:prstGeom>
        </p:spPr>
        <p:txBody>
          <a:bodyPr lIns="0" tIns="36000" rIns="36000" bIns="36000"/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accent1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Einordnung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7348" y="779064"/>
            <a:ext cx="4032264" cy="684076"/>
          </a:xfrm>
          <a:prstGeom prst="rect">
            <a:avLst/>
          </a:prstGeom>
        </p:spPr>
        <p:txBody>
          <a:bodyPr lIns="0" tIns="36000" rIns="36000" bIns="36000"/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accent5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Überschrift</a:t>
            </a:r>
            <a:br>
              <a:rPr lang="de-DE" dirty="0"/>
            </a:br>
            <a:endParaRPr lang="de-DE" dirty="0"/>
          </a:p>
        </p:txBody>
      </p:sp>
      <p:sp>
        <p:nvSpPr>
          <p:cNvPr id="7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8" y="2024844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348" y="2276872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227348" y="2528900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7348" y="2780928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227348" y="3032956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3134694" y="-6525"/>
            <a:ext cx="9058912" cy="6868800"/>
          </a:xfrm>
          <a:custGeom>
            <a:avLst/>
            <a:gdLst>
              <a:gd name="connsiteX0" fmla="*/ 25049 w 9058912"/>
              <a:gd name="connsiteY0" fmla="*/ 6866097 h 6868800"/>
              <a:gd name="connsiteX1" fmla="*/ 6953 w 9058912"/>
              <a:gd name="connsiteY1" fmla="*/ 6868800 h 6868800"/>
              <a:gd name="connsiteX2" fmla="*/ 1905 w 9058912"/>
              <a:gd name="connsiteY2" fmla="*/ 6868800 h 6868800"/>
              <a:gd name="connsiteX3" fmla="*/ 0 w 9058912"/>
              <a:gd name="connsiteY3" fmla="*/ 6868537 h 6868800"/>
              <a:gd name="connsiteX4" fmla="*/ 23522 w 9058912"/>
              <a:gd name="connsiteY4" fmla="*/ 6866163 h 6868800"/>
              <a:gd name="connsiteX5" fmla="*/ 1327666 w 9058912"/>
              <a:gd name="connsiteY5" fmla="*/ 28 h 6868800"/>
              <a:gd name="connsiteX6" fmla="*/ 1405673 w 9058912"/>
              <a:gd name="connsiteY6" fmla="*/ 542 h 6868800"/>
              <a:gd name="connsiteX7" fmla="*/ 9058912 w 9058912"/>
              <a:gd name="connsiteY7" fmla="*/ 1232 h 6868800"/>
              <a:gd name="connsiteX8" fmla="*/ 9058912 w 9058912"/>
              <a:gd name="connsiteY8" fmla="*/ 6864520 h 6868800"/>
              <a:gd name="connsiteX9" fmla="*/ 83521 w 9058912"/>
              <a:gd name="connsiteY9" fmla="*/ 6864520 h 6868800"/>
              <a:gd name="connsiteX10" fmla="*/ 48435 w 9058912"/>
              <a:gd name="connsiteY10" fmla="*/ 6865095 h 6868800"/>
              <a:gd name="connsiteX11" fmla="*/ 25049 w 9058912"/>
              <a:gd name="connsiteY11" fmla="*/ 6866097 h 6868800"/>
              <a:gd name="connsiteX12" fmla="*/ 28682 w 9058912"/>
              <a:gd name="connsiteY12" fmla="*/ 6865554 h 6868800"/>
              <a:gd name="connsiteX13" fmla="*/ 152992 w 9058912"/>
              <a:gd name="connsiteY13" fmla="*/ 6759170 h 6868800"/>
              <a:gd name="connsiteX14" fmla="*/ 1517754 w 9058912"/>
              <a:gd name="connsiteY14" fmla="*/ 146236 h 6868800"/>
              <a:gd name="connsiteX15" fmla="*/ 1295766 w 9058912"/>
              <a:gd name="connsiteY15" fmla="*/ 618 h 6868800"/>
              <a:gd name="connsiteX16" fmla="*/ 1327666 w 9058912"/>
              <a:gd name="connsiteY16" fmla="*/ 28 h 68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58912" h="6868800">
                <a:moveTo>
                  <a:pt x="25049" y="6866097"/>
                </a:moveTo>
                <a:lnTo>
                  <a:pt x="6953" y="6868800"/>
                </a:lnTo>
                <a:lnTo>
                  <a:pt x="1905" y="6868800"/>
                </a:lnTo>
                <a:lnTo>
                  <a:pt x="0" y="6868537"/>
                </a:lnTo>
                <a:cubicBezTo>
                  <a:pt x="2698" y="6867899"/>
                  <a:pt x="10070" y="6866970"/>
                  <a:pt x="23522" y="6866163"/>
                </a:cubicBezTo>
                <a:close/>
                <a:moveTo>
                  <a:pt x="1327666" y="28"/>
                </a:moveTo>
                <a:cubicBezTo>
                  <a:pt x="1347998" y="-57"/>
                  <a:pt x="1376015" y="43"/>
                  <a:pt x="1405673" y="542"/>
                </a:cubicBezTo>
                <a:lnTo>
                  <a:pt x="9058912" y="1232"/>
                </a:lnTo>
                <a:lnTo>
                  <a:pt x="9058912" y="6864520"/>
                </a:lnTo>
                <a:lnTo>
                  <a:pt x="83521" y="6864520"/>
                </a:lnTo>
                <a:cubicBezTo>
                  <a:pt x="70013" y="6864595"/>
                  <a:pt x="58377" y="6864804"/>
                  <a:pt x="48435" y="6865095"/>
                </a:cubicBezTo>
                <a:lnTo>
                  <a:pt x="25049" y="6866097"/>
                </a:lnTo>
                <a:lnTo>
                  <a:pt x="28682" y="6865554"/>
                </a:lnTo>
                <a:cubicBezTo>
                  <a:pt x="70224" y="6856821"/>
                  <a:pt x="141623" y="6830184"/>
                  <a:pt x="152992" y="6759170"/>
                </a:cubicBezTo>
                <a:cubicBezTo>
                  <a:pt x="608283" y="4554477"/>
                  <a:pt x="1036884" y="2414923"/>
                  <a:pt x="1517754" y="146236"/>
                </a:cubicBezTo>
                <a:cubicBezTo>
                  <a:pt x="1549172" y="1105"/>
                  <a:pt x="1369268" y="5628"/>
                  <a:pt x="1295766" y="618"/>
                </a:cubicBezTo>
                <a:cubicBezTo>
                  <a:pt x="1294686" y="381"/>
                  <a:pt x="1307334" y="112"/>
                  <a:pt x="1327666" y="28"/>
                </a:cubicBezTo>
                <a:close/>
              </a:path>
            </a:pathLst>
          </a:custGeom>
        </p:spPr>
        <p:txBody>
          <a:bodyPr wrap="square" lIns="1800000">
            <a:noAutofit/>
          </a:bodyPr>
          <a:lstStyle>
            <a:lvl1pPr marL="144000" indent="-1440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2000"/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926457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88188" y="4077072"/>
            <a:ext cx="4140028" cy="396044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Wir bedanken uns für Eure Aufmerksamkeit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788188" y="4725144"/>
            <a:ext cx="2412268" cy="288000"/>
          </a:xfrm>
          <a:prstGeom prst="rect">
            <a:avLst/>
          </a:prstGeom>
        </p:spPr>
        <p:txBody>
          <a:bodyPr wrap="square" lIns="72000" tIns="36000" rIns="72000" bIns="36000" anchor="t" anchorCtr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2"/>
          </p:nvPr>
        </p:nvSpPr>
        <p:spPr>
          <a:xfrm>
            <a:off x="-4573" y="-4949"/>
            <a:ext cx="8708929" cy="6867897"/>
          </a:xfrm>
          <a:custGeom>
            <a:avLst/>
            <a:gdLst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5501 w 8697919"/>
              <a:gd name="connsiteY3" fmla="*/ 7130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8665407 w 8697919"/>
              <a:gd name="connsiteY7" fmla="*/ 74 h 6862870"/>
              <a:gd name="connsiteX8" fmla="*/ 8690350 w 8697919"/>
              <a:gd name="connsiteY8" fmla="*/ 2876 h 6862870"/>
              <a:gd name="connsiteX9" fmla="*/ 8631465 w 8697919"/>
              <a:gd name="connsiteY9" fmla="*/ 2868 h 6862870"/>
              <a:gd name="connsiteX10" fmla="*/ 8634415 w 8697919"/>
              <a:gd name="connsiteY10" fmla="*/ 2312 h 6862870"/>
              <a:gd name="connsiteX11" fmla="*/ 8665407 w 8697919"/>
              <a:gd name="connsiteY11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3108 w 8697919"/>
              <a:gd name="connsiteY3" fmla="*/ 79676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3108 w 8697919"/>
              <a:gd name="connsiteY3" fmla="*/ 79676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08320 w 8697919"/>
              <a:gd name="connsiteY3" fmla="*/ 10838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08320 w 8697919"/>
              <a:gd name="connsiteY3" fmla="*/ 10838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599487 w 8722008"/>
              <a:gd name="connsiteY2" fmla="*/ 8897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34415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599487 w 8722008"/>
              <a:gd name="connsiteY2" fmla="*/ 8897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10259 w 8722008"/>
              <a:gd name="connsiteY2" fmla="*/ 4112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4496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4496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2411 h 6863591"/>
              <a:gd name="connsiteX1" fmla="*/ 8631465 w 8722008"/>
              <a:gd name="connsiteY1" fmla="*/ 3589 h 6863591"/>
              <a:gd name="connsiteX2" fmla="*/ 8644968 w 8722008"/>
              <a:gd name="connsiteY2" fmla="*/ 7226 h 6863591"/>
              <a:gd name="connsiteX3" fmla="*/ 8508320 w 8722008"/>
              <a:gd name="connsiteY3" fmla="*/ 109104 h 6863591"/>
              <a:gd name="connsiteX4" fmla="*/ 7133231 w 8722008"/>
              <a:gd name="connsiteY4" fmla="*/ 6727185 h 6863591"/>
              <a:gd name="connsiteX5" fmla="*/ 7228246 w 8722008"/>
              <a:gd name="connsiteY5" fmla="*/ 6863591 h 6863591"/>
              <a:gd name="connsiteX6" fmla="*/ 0 w 8722008"/>
              <a:gd name="connsiteY6" fmla="*/ 6860435 h 6863591"/>
              <a:gd name="connsiteX7" fmla="*/ 0 w 8722008"/>
              <a:gd name="connsiteY7" fmla="*/ 2411 h 6863591"/>
              <a:gd name="connsiteX8" fmla="*/ 8665407 w 8722008"/>
              <a:gd name="connsiteY8" fmla="*/ 795 h 6863591"/>
              <a:gd name="connsiteX9" fmla="*/ 8717878 w 8722008"/>
              <a:gd name="connsiteY9" fmla="*/ 3597 h 6863591"/>
              <a:gd name="connsiteX10" fmla="*/ 8661387 w 8722008"/>
              <a:gd name="connsiteY10" fmla="*/ 0 h 6863591"/>
              <a:gd name="connsiteX11" fmla="*/ 8671517 w 8722008"/>
              <a:gd name="connsiteY11" fmla="*/ 3033 h 6863591"/>
              <a:gd name="connsiteX12" fmla="*/ 8665407 w 8722008"/>
              <a:gd name="connsiteY12" fmla="*/ 795 h 6863591"/>
              <a:gd name="connsiteX0" fmla="*/ 0 w 8736691"/>
              <a:gd name="connsiteY0" fmla="*/ 2411 h 6863591"/>
              <a:gd name="connsiteX1" fmla="*/ 8631465 w 8736691"/>
              <a:gd name="connsiteY1" fmla="*/ 3589 h 6863591"/>
              <a:gd name="connsiteX2" fmla="*/ 8644968 w 8736691"/>
              <a:gd name="connsiteY2" fmla="*/ 7226 h 6863591"/>
              <a:gd name="connsiteX3" fmla="*/ 8508320 w 8736691"/>
              <a:gd name="connsiteY3" fmla="*/ 109104 h 6863591"/>
              <a:gd name="connsiteX4" fmla="*/ 7133231 w 8736691"/>
              <a:gd name="connsiteY4" fmla="*/ 6727185 h 6863591"/>
              <a:gd name="connsiteX5" fmla="*/ 7228246 w 8736691"/>
              <a:gd name="connsiteY5" fmla="*/ 6863591 h 6863591"/>
              <a:gd name="connsiteX6" fmla="*/ 0 w 8736691"/>
              <a:gd name="connsiteY6" fmla="*/ 6860435 h 6863591"/>
              <a:gd name="connsiteX7" fmla="*/ 0 w 8736691"/>
              <a:gd name="connsiteY7" fmla="*/ 2411 h 6863591"/>
              <a:gd name="connsiteX8" fmla="*/ 8665407 w 8736691"/>
              <a:gd name="connsiteY8" fmla="*/ 795 h 6863591"/>
              <a:gd name="connsiteX9" fmla="*/ 8733437 w 8736691"/>
              <a:gd name="connsiteY9" fmla="*/ 5989 h 6863591"/>
              <a:gd name="connsiteX10" fmla="*/ 8661387 w 8736691"/>
              <a:gd name="connsiteY10" fmla="*/ 0 h 6863591"/>
              <a:gd name="connsiteX11" fmla="*/ 8671517 w 8736691"/>
              <a:gd name="connsiteY11" fmla="*/ 3033 h 6863591"/>
              <a:gd name="connsiteX12" fmla="*/ 8665407 w 8736691"/>
              <a:gd name="connsiteY12" fmla="*/ 795 h 6863591"/>
              <a:gd name="connsiteX0" fmla="*/ 0 w 8736230"/>
              <a:gd name="connsiteY0" fmla="*/ 2411 h 6863591"/>
              <a:gd name="connsiteX1" fmla="*/ 8631465 w 8736230"/>
              <a:gd name="connsiteY1" fmla="*/ 3589 h 6863591"/>
              <a:gd name="connsiteX2" fmla="*/ 8644968 w 8736230"/>
              <a:gd name="connsiteY2" fmla="*/ 7226 h 6863591"/>
              <a:gd name="connsiteX3" fmla="*/ 8508320 w 8736230"/>
              <a:gd name="connsiteY3" fmla="*/ 109104 h 6863591"/>
              <a:gd name="connsiteX4" fmla="*/ 7133231 w 8736230"/>
              <a:gd name="connsiteY4" fmla="*/ 6727185 h 6863591"/>
              <a:gd name="connsiteX5" fmla="*/ 7228246 w 8736230"/>
              <a:gd name="connsiteY5" fmla="*/ 6863591 h 6863591"/>
              <a:gd name="connsiteX6" fmla="*/ 0 w 8736230"/>
              <a:gd name="connsiteY6" fmla="*/ 6860435 h 6863591"/>
              <a:gd name="connsiteX7" fmla="*/ 0 w 8736230"/>
              <a:gd name="connsiteY7" fmla="*/ 2411 h 6863591"/>
              <a:gd name="connsiteX8" fmla="*/ 8653439 w 8736230"/>
              <a:gd name="connsiteY8" fmla="*/ 795 h 6863591"/>
              <a:gd name="connsiteX9" fmla="*/ 8733437 w 8736230"/>
              <a:gd name="connsiteY9" fmla="*/ 5989 h 6863591"/>
              <a:gd name="connsiteX10" fmla="*/ 8661387 w 8736230"/>
              <a:gd name="connsiteY10" fmla="*/ 0 h 6863591"/>
              <a:gd name="connsiteX11" fmla="*/ 8671517 w 8736230"/>
              <a:gd name="connsiteY11" fmla="*/ 3033 h 6863591"/>
              <a:gd name="connsiteX12" fmla="*/ 8653439 w 8736230"/>
              <a:gd name="connsiteY12" fmla="*/ 795 h 6863591"/>
              <a:gd name="connsiteX0" fmla="*/ 0 w 8708929"/>
              <a:gd name="connsiteY0" fmla="*/ 2411 h 6863591"/>
              <a:gd name="connsiteX1" fmla="*/ 8631465 w 8708929"/>
              <a:gd name="connsiteY1" fmla="*/ 3589 h 6863591"/>
              <a:gd name="connsiteX2" fmla="*/ 8644968 w 8708929"/>
              <a:gd name="connsiteY2" fmla="*/ 7226 h 6863591"/>
              <a:gd name="connsiteX3" fmla="*/ 8508320 w 8708929"/>
              <a:gd name="connsiteY3" fmla="*/ 109104 h 6863591"/>
              <a:gd name="connsiteX4" fmla="*/ 7133231 w 8708929"/>
              <a:gd name="connsiteY4" fmla="*/ 6727185 h 6863591"/>
              <a:gd name="connsiteX5" fmla="*/ 7228246 w 8708929"/>
              <a:gd name="connsiteY5" fmla="*/ 6863591 h 6863591"/>
              <a:gd name="connsiteX6" fmla="*/ 0 w 8708929"/>
              <a:gd name="connsiteY6" fmla="*/ 6860435 h 6863591"/>
              <a:gd name="connsiteX7" fmla="*/ 0 w 8708929"/>
              <a:gd name="connsiteY7" fmla="*/ 2411 h 6863591"/>
              <a:gd name="connsiteX8" fmla="*/ 8653439 w 8708929"/>
              <a:gd name="connsiteY8" fmla="*/ 795 h 6863591"/>
              <a:gd name="connsiteX9" fmla="*/ 8704712 w 8708929"/>
              <a:gd name="connsiteY9" fmla="*/ 5989 h 6863591"/>
              <a:gd name="connsiteX10" fmla="*/ 8661387 w 8708929"/>
              <a:gd name="connsiteY10" fmla="*/ 0 h 6863591"/>
              <a:gd name="connsiteX11" fmla="*/ 8671517 w 8708929"/>
              <a:gd name="connsiteY11" fmla="*/ 3033 h 6863591"/>
              <a:gd name="connsiteX12" fmla="*/ 8653439 w 8708929"/>
              <a:gd name="connsiteY12" fmla="*/ 795 h 6863591"/>
              <a:gd name="connsiteX0" fmla="*/ 0 w 8708929"/>
              <a:gd name="connsiteY0" fmla="*/ 2411 h 6863591"/>
              <a:gd name="connsiteX1" fmla="*/ 8631465 w 8708929"/>
              <a:gd name="connsiteY1" fmla="*/ 3589 h 6863591"/>
              <a:gd name="connsiteX2" fmla="*/ 8649755 w 8708929"/>
              <a:gd name="connsiteY2" fmla="*/ 4834 h 6863591"/>
              <a:gd name="connsiteX3" fmla="*/ 8508320 w 8708929"/>
              <a:gd name="connsiteY3" fmla="*/ 109104 h 6863591"/>
              <a:gd name="connsiteX4" fmla="*/ 7133231 w 8708929"/>
              <a:gd name="connsiteY4" fmla="*/ 6727185 h 6863591"/>
              <a:gd name="connsiteX5" fmla="*/ 7228246 w 8708929"/>
              <a:gd name="connsiteY5" fmla="*/ 6863591 h 6863591"/>
              <a:gd name="connsiteX6" fmla="*/ 0 w 8708929"/>
              <a:gd name="connsiteY6" fmla="*/ 6860435 h 6863591"/>
              <a:gd name="connsiteX7" fmla="*/ 0 w 8708929"/>
              <a:gd name="connsiteY7" fmla="*/ 2411 h 6863591"/>
              <a:gd name="connsiteX8" fmla="*/ 8653439 w 8708929"/>
              <a:gd name="connsiteY8" fmla="*/ 795 h 6863591"/>
              <a:gd name="connsiteX9" fmla="*/ 8704712 w 8708929"/>
              <a:gd name="connsiteY9" fmla="*/ 5989 h 6863591"/>
              <a:gd name="connsiteX10" fmla="*/ 8661387 w 8708929"/>
              <a:gd name="connsiteY10" fmla="*/ 0 h 6863591"/>
              <a:gd name="connsiteX11" fmla="*/ 8671517 w 8708929"/>
              <a:gd name="connsiteY11" fmla="*/ 3033 h 6863591"/>
              <a:gd name="connsiteX12" fmla="*/ 8653439 w 8708929"/>
              <a:gd name="connsiteY12" fmla="*/ 795 h 68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08929" h="6863591">
                <a:moveTo>
                  <a:pt x="0" y="2411"/>
                </a:moveTo>
                <a:lnTo>
                  <a:pt x="8631465" y="3589"/>
                </a:lnTo>
                <a:lnTo>
                  <a:pt x="8649755" y="4834"/>
                </a:lnTo>
                <a:cubicBezTo>
                  <a:pt x="8617931" y="4576"/>
                  <a:pt x="8531808" y="16913"/>
                  <a:pt x="8508320" y="109104"/>
                </a:cubicBezTo>
                <a:cubicBezTo>
                  <a:pt x="8042595" y="2343102"/>
                  <a:pt x="7586978" y="4513955"/>
                  <a:pt x="7133231" y="6727185"/>
                </a:cubicBezTo>
                <a:cubicBezTo>
                  <a:pt x="7099375" y="6882960"/>
                  <a:pt x="7393206" y="6860399"/>
                  <a:pt x="7228246" y="6863591"/>
                </a:cubicBezTo>
                <a:lnTo>
                  <a:pt x="0" y="6860435"/>
                </a:lnTo>
                <a:lnTo>
                  <a:pt x="0" y="2411"/>
                </a:lnTo>
                <a:close/>
                <a:moveTo>
                  <a:pt x="8653439" y="795"/>
                </a:moveTo>
                <a:cubicBezTo>
                  <a:pt x="8680982" y="178"/>
                  <a:pt x="8722288" y="5989"/>
                  <a:pt x="8704712" y="5989"/>
                </a:cubicBezTo>
                <a:lnTo>
                  <a:pt x="8661387" y="0"/>
                </a:lnTo>
                <a:lnTo>
                  <a:pt x="8671517" y="3033"/>
                </a:lnTo>
                <a:cubicBezTo>
                  <a:pt x="8682750" y="1654"/>
                  <a:pt x="8644258" y="1000"/>
                  <a:pt x="8653439" y="795"/>
                </a:cubicBezTo>
                <a:close/>
              </a:path>
            </a:pathLst>
          </a:custGeom>
        </p:spPr>
        <p:txBody>
          <a:bodyPr wrap="square" lIns="396000">
            <a:noAutofit/>
          </a:bodyPr>
          <a:lstStyle>
            <a:lvl1pPr marL="144000" indent="-1440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20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308468" y="4725144"/>
            <a:ext cx="1619944" cy="288000"/>
          </a:xfrm>
          <a:prstGeom prst="rect">
            <a:avLst/>
          </a:prstGeom>
        </p:spPr>
        <p:txBody>
          <a:bodyPr wrap="square" lIns="72000" tIns="32400" rIns="72000" bIns="0" anchor="t" anchorCtr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788188" y="5085184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308468" y="5085184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11" name="Text Box 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9368857" y="1441870"/>
            <a:ext cx="2163747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c/o FU Berlin 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+mn-lt"/>
                <a:ea typeface="Arial Unicode MS" pitchFamily="33" charset="0"/>
                <a:cs typeface="Helvetica Light"/>
              </a:rPr>
              <a:t>Königin-Luise-Straße 24-26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14195 Berlin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www.cct-ev.de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8076220" y="3420000"/>
            <a:ext cx="3852000" cy="18000"/>
          </a:xfrm>
          <a:prstGeom prst="rect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200" dirty="0" err="1">
              <a:solidFill>
                <a:schemeClr val="bg1"/>
              </a:solidFill>
            </a:endParaRP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788251" y="5439785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308531" y="5439785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27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7788251" y="5799825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308531" y="5799825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29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7788188" y="6156288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10308468" y="6156288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59A7F08-6002-4B8F-8149-4BFE26830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46007" r="34497"/>
          <a:stretch/>
        </p:blipFill>
        <p:spPr>
          <a:xfrm>
            <a:off x="9747813" y="350479"/>
            <a:ext cx="508814" cy="10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30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1966562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534000" y="332656"/>
            <a:ext cx="11124000" cy="360040"/>
          </a:xfrm>
          <a:prstGeom prst="rect">
            <a:avLst/>
          </a:prstGeom>
        </p:spPr>
        <p:txBody>
          <a:bodyPr tIns="0" rIns="72000" bIns="0" anchor="ctr" anchorCtr="0"/>
          <a:lstStyle>
            <a:lvl1pPr algn="l">
              <a:defRPr sz="2000">
                <a:latin typeface="Helvetica Light" pitchFamily="2" charset="0"/>
              </a:defRPr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51384" y="960983"/>
            <a:ext cx="5975019" cy="3077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1400" kern="1200" cap="all" spc="110" baseline="0" dirty="0">
                <a:solidFill>
                  <a:srgbClr val="002869"/>
                </a:solidFill>
                <a:latin typeface="Helvetica Ligh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550800" y="6439562"/>
            <a:ext cx="781877" cy="255775"/>
          </a:xfrm>
          <a:prstGeom prst="rect">
            <a:avLst/>
          </a:prstGeom>
        </p:spPr>
        <p:txBody>
          <a:bodyPr tIns="46800" bIns="46800" anchor="b" anchorCtr="0"/>
          <a:lstStyle>
            <a:defPPr>
              <a:defRPr lang="de-DE"/>
            </a:defPPr>
            <a:lvl1pPr>
              <a:spcBef>
                <a:spcPct val="20000"/>
              </a:spcBef>
              <a:buFont typeface="Arial" pitchFamily="34" charset="0"/>
              <a:buNone/>
              <a:defRPr sz="1000">
                <a:latin typeface="Helvetica Light" pitchFamily="2" charset="0"/>
              </a:defRPr>
            </a:lvl1pPr>
          </a:lstStyle>
          <a:p>
            <a:pPr lvl="0"/>
            <a:r>
              <a:rPr lang="de-DE" dirty="0"/>
              <a:t>Seite </a:t>
            </a:r>
            <a:fld id="{DD608E45-DDF2-4823-A5F2-DA1D8F559DEE}" type="slidenum">
              <a:rPr lang="de-DE" smtClean="0"/>
              <a:pPr lvl="0"/>
              <a:t>‹Nr.›</a:t>
            </a:fld>
            <a:endParaRPr lang="de-DE" dirty="0"/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48000" y="6439737"/>
            <a:ext cx="4896000" cy="255600"/>
          </a:xfrm>
          <a:prstGeom prst="rect">
            <a:avLst/>
          </a:prstGeom>
        </p:spPr>
        <p:txBody>
          <a:bodyPr tIns="46800" bIns="46800" anchor="b" anchorCtr="0"/>
          <a:lstStyle>
            <a:lvl1pPr algn="ctr">
              <a:defRPr lang="de-DE" sz="1000" baseline="0" dirty="0">
                <a:solidFill>
                  <a:schemeClr val="tx1"/>
                </a:solidFill>
                <a:latin typeface="Helvetica Light" pitchFamily="2" charset="0"/>
              </a:defRPr>
            </a:lvl1pPr>
          </a:lstStyle>
          <a:p>
            <a:pPr>
              <a:spcBef>
                <a:spcPct val="20000"/>
              </a:spcBef>
            </a:pPr>
            <a:r>
              <a:rPr lang="de-DE" dirty="0"/>
              <a:t>„Einfügen“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Fußzeile (z.B. Donnerstagssitzung am </a:t>
            </a:r>
            <a:r>
              <a:rPr lang="de-DE" dirty="0" err="1"/>
              <a:t>dd.mm.jjjj</a:t>
            </a:r>
            <a:r>
              <a:rPr lang="de-DE" dirty="0"/>
              <a:t>)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715E55-F6AC-4660-B539-25891F6E5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46007" r="34497"/>
          <a:stretch/>
        </p:blipFill>
        <p:spPr>
          <a:xfrm>
            <a:off x="11520188" y="6381328"/>
            <a:ext cx="216024" cy="4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861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3772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43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 userDrawn="1">
          <p15:clr>
            <a:srgbClr val="A4A3A4"/>
          </p15:clr>
        </p15:guide>
        <p15:guide id="2" orient="horz" pos="3861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tlinien Corporate Desig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uppieren 26"/>
          <p:cNvGrpSpPr/>
          <p:nvPr userDrawn="1"/>
        </p:nvGrpSpPr>
        <p:grpSpPr>
          <a:xfrm>
            <a:off x="-5116258" y="-1039345"/>
            <a:ext cx="5685967" cy="2159604"/>
            <a:chOff x="-5116258" y="-1039345"/>
            <a:chExt cx="5685967" cy="2159604"/>
          </a:xfrm>
        </p:grpSpPr>
        <p:cxnSp>
          <p:nvCxnSpPr>
            <p:cNvPr id="53" name="Gewinkelte Verbindung 52"/>
            <p:cNvCxnSpPr>
              <a:stCxn id="52" idx="1"/>
            </p:cNvCxnSpPr>
            <p:nvPr userDrawn="1"/>
          </p:nvCxnSpPr>
          <p:spPr>
            <a:xfrm rot="16200000" flipH="1">
              <a:off x="-1349450" y="-798899"/>
              <a:ext cx="330351" cy="3507966"/>
            </a:xfrm>
            <a:prstGeom prst="bentConnector2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uf der gleichen Seite des Rechtecks liegende Ecken abrunden 51"/>
            <p:cNvSpPr/>
            <p:nvPr userDrawn="1"/>
          </p:nvSpPr>
          <p:spPr>
            <a:xfrm>
              <a:off x="-5116258" y="-1039345"/>
              <a:ext cx="4356000" cy="1829254"/>
            </a:xfrm>
            <a:prstGeom prst="round2SameRect">
              <a:avLst>
                <a:gd name="adj1" fmla="val 4166"/>
                <a:gd name="adj2" fmla="val 416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Überschrift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Akzent 1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 		14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Schriftstil: 			Großbuchstaben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Inhalt: 					Bezug zum </a:t>
              </a:r>
              <a:r>
                <a:rPr lang="de-DE" sz="1600" b="0" dirty="0" err="1">
                  <a:solidFill>
                    <a:schemeClr val="tx1"/>
                  </a:solidFill>
                </a:rPr>
                <a:t>Agendapunkt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1 Zeile</a:t>
              </a:r>
            </a:p>
          </p:txBody>
        </p:sp>
      </p:grpSp>
      <p:sp>
        <p:nvSpPr>
          <p:cNvPr id="73" name="Auf der gleichen Seite des Rechtecks liegende Ecken abrunden 72"/>
          <p:cNvSpPr/>
          <p:nvPr userDrawn="1"/>
        </p:nvSpPr>
        <p:spPr>
          <a:xfrm>
            <a:off x="6203950" y="8252944"/>
            <a:ext cx="5986850" cy="936000"/>
          </a:xfrm>
          <a:prstGeom prst="round2SameRect">
            <a:avLst>
              <a:gd name="adj1" fmla="val 8141"/>
              <a:gd name="adj2" fmla="val 814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 defTabSz="180000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Bulletpoints</a:t>
            </a:r>
            <a:br>
              <a:rPr lang="de-DE" sz="32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Grafik als</a:t>
            </a:r>
            <a:r>
              <a:rPr lang="de-DE" sz="1600" b="0" baseline="0" dirty="0">
                <a:solidFill>
                  <a:schemeClr val="tx1"/>
                </a:solidFill>
              </a:rPr>
              <a:t> Bild verwenden</a:t>
            </a:r>
            <a:br>
              <a:rPr lang="de-DE" sz="1600" b="0" dirty="0">
                <a:solidFill>
                  <a:schemeClr val="tx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Größe:		 80% des Textes</a:t>
            </a:r>
          </a:p>
        </p:txBody>
      </p:sp>
      <p:sp>
        <p:nvSpPr>
          <p:cNvPr id="75" name="Rechteck 74"/>
          <p:cNvSpPr/>
          <p:nvPr userDrawn="1"/>
        </p:nvSpPr>
        <p:spPr>
          <a:xfrm>
            <a:off x="103312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6" name="Rechteck 75"/>
          <p:cNvSpPr/>
          <p:nvPr userDrawn="1"/>
        </p:nvSpPr>
        <p:spPr>
          <a:xfrm>
            <a:off x="10904319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7" name="Rechteck 76"/>
          <p:cNvSpPr/>
          <p:nvPr userDrawn="1"/>
        </p:nvSpPr>
        <p:spPr>
          <a:xfrm>
            <a:off x="10904319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8" name="Rechteck 77"/>
          <p:cNvSpPr/>
          <p:nvPr userDrawn="1"/>
        </p:nvSpPr>
        <p:spPr>
          <a:xfrm>
            <a:off x="103312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9" name="Rechteck 78"/>
          <p:cNvSpPr/>
          <p:nvPr userDrawn="1"/>
        </p:nvSpPr>
        <p:spPr>
          <a:xfrm>
            <a:off x="11956552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0" name="Rechteck 79"/>
          <p:cNvSpPr/>
          <p:nvPr userDrawn="1"/>
        </p:nvSpPr>
        <p:spPr>
          <a:xfrm>
            <a:off x="-980545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1" name="Rechteck 80"/>
          <p:cNvSpPr/>
          <p:nvPr userDrawn="1"/>
        </p:nvSpPr>
        <p:spPr>
          <a:xfrm>
            <a:off x="11956552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82" name="Rechteck 81"/>
          <p:cNvSpPr/>
          <p:nvPr userDrawn="1"/>
        </p:nvSpPr>
        <p:spPr>
          <a:xfrm>
            <a:off x="-980545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69" name="Rechteck 68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sp>
        <p:nvSpPr>
          <p:cNvPr id="72" name="Rechteck 71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85" y="6438364"/>
            <a:ext cx="4901609" cy="2926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6438365"/>
            <a:ext cx="786452" cy="292633"/>
          </a:xfrm>
          <a:prstGeom prst="rect">
            <a:avLst/>
          </a:prstGeom>
        </p:spPr>
      </p:pic>
      <p:pic>
        <p:nvPicPr>
          <p:cNvPr id="8" name="Grafik 7"/>
          <p:cNvPicPr>
            <a:picLocks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4" y="321249"/>
            <a:ext cx="11160000" cy="5402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946775"/>
            <a:ext cx="5998984" cy="384081"/>
          </a:xfrm>
          <a:prstGeom prst="rect">
            <a:avLst/>
          </a:prstGeom>
        </p:spPr>
      </p:pic>
      <p:sp>
        <p:nvSpPr>
          <p:cNvPr id="105" name="Textfeld 104"/>
          <p:cNvSpPr txBox="1">
            <a:spLocks noChangeArrowheads="1"/>
          </p:cNvSpPr>
          <p:nvPr userDrawn="1"/>
        </p:nvSpPr>
        <p:spPr bwMode="auto">
          <a:xfrm>
            <a:off x="4320904" y="1808655"/>
            <a:ext cx="3546000" cy="1368000"/>
          </a:xfrm>
          <a:prstGeom prst="rect">
            <a:avLst/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72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06" name="Eingekerbter Richtungspfeil 105"/>
          <p:cNvSpPr/>
          <p:nvPr userDrawn="1"/>
        </p:nvSpPr>
        <p:spPr>
          <a:xfrm>
            <a:off x="4320069" y="1376363"/>
            <a:ext cx="3727542" cy="36000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b="0" dirty="0"/>
              <a:t>Phase</a:t>
            </a:r>
          </a:p>
        </p:txBody>
      </p:sp>
      <p:sp>
        <p:nvSpPr>
          <p:cNvPr id="107" name="Textfeld 106"/>
          <p:cNvSpPr txBox="1">
            <a:spLocks noChangeArrowheads="1"/>
          </p:cNvSpPr>
          <p:nvPr userDrawn="1"/>
        </p:nvSpPr>
        <p:spPr bwMode="auto">
          <a:xfrm>
            <a:off x="7950675" y="1808655"/>
            <a:ext cx="3546000" cy="1368000"/>
          </a:xfrm>
          <a:prstGeom prst="rect">
            <a:avLst/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72000" rIns="72000">
            <a:noAutofit/>
          </a:bodyPr>
          <a:lstStyle>
            <a:defPPr>
              <a:defRPr lang="de-DE"/>
            </a:defPPr>
            <a:lvl1pPr marL="165600" indent="-165600">
              <a:lnSpc>
                <a:spcPct val="150000"/>
              </a:lnSpc>
              <a:spcAft>
                <a:spcPct val="50000"/>
              </a:spcAft>
              <a:buClr>
                <a:srgbClr val="002276"/>
              </a:buClr>
              <a:buSzPct val="80000"/>
              <a:buBlip>
                <a:blip r:embed="rId10"/>
              </a:buBlip>
              <a:defRPr sz="1400">
                <a:solidFill>
                  <a:srgbClr val="000000"/>
                </a:solidFill>
                <a:ea typeface="Arial"/>
                <a:cs typeface="Arial" pitchFamily="34" charset="0"/>
              </a:defRPr>
            </a:lvl1pPr>
          </a:lstStyle>
          <a:p>
            <a:pPr marL="144000" indent="-144000">
              <a:lnSpc>
                <a:spcPct val="125000"/>
              </a:lnSpc>
              <a:spcAft>
                <a:spcPts val="400"/>
              </a:spcAft>
              <a:buNone/>
            </a:pPr>
            <a:r>
              <a:rPr lang="de-DE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</p:txBody>
      </p:sp>
      <p:grpSp>
        <p:nvGrpSpPr>
          <p:cNvPr id="108" name="Gruppieren 107"/>
          <p:cNvGrpSpPr/>
          <p:nvPr userDrawn="1"/>
        </p:nvGrpSpPr>
        <p:grpSpPr>
          <a:xfrm>
            <a:off x="695321" y="1376363"/>
            <a:ext cx="3725875" cy="360000"/>
            <a:chOff x="695325" y="1376363"/>
            <a:chExt cx="2738462" cy="360000"/>
          </a:xfrm>
        </p:grpSpPr>
        <p:sp>
          <p:nvSpPr>
            <p:cNvPr id="109" name="Auf der gleichen Seite des Rechtecks liegende Ecken abrunden 108"/>
            <p:cNvSpPr/>
            <p:nvPr/>
          </p:nvSpPr>
          <p:spPr>
            <a:xfrm>
              <a:off x="695325" y="1376363"/>
              <a:ext cx="586813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200" b="0" dirty="0" err="1">
                <a:solidFill>
                  <a:schemeClr val="bg1"/>
                </a:solidFill>
              </a:endParaRPr>
            </a:p>
          </p:txBody>
        </p:sp>
        <p:sp>
          <p:nvSpPr>
            <p:cNvPr id="110" name="Richtungspfeil 109"/>
            <p:cNvSpPr/>
            <p:nvPr/>
          </p:nvSpPr>
          <p:spPr>
            <a:xfrm>
              <a:off x="804997" y="1376363"/>
              <a:ext cx="2628790" cy="360000"/>
            </a:xfrm>
            <a:prstGeom prst="homePlate">
              <a:avLst/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6000" rIns="108000" bIns="36000" rtlCol="0" anchor="ctr" anchorCtr="0"/>
            <a:lstStyle/>
            <a:p>
              <a:pPr algn="ctr"/>
              <a:r>
                <a:rPr lang="de-DE" sz="1400" b="0" dirty="0"/>
                <a:t>Startphase</a:t>
              </a:r>
            </a:p>
          </p:txBody>
        </p:sp>
      </p:grpSp>
      <p:sp>
        <p:nvSpPr>
          <p:cNvPr id="111" name="Textfeld 110"/>
          <p:cNvSpPr txBox="1">
            <a:spLocks noChangeArrowheads="1"/>
          </p:cNvSpPr>
          <p:nvPr userDrawn="1"/>
        </p:nvSpPr>
        <p:spPr bwMode="auto">
          <a:xfrm>
            <a:off x="695324" y="1808655"/>
            <a:ext cx="3546000" cy="2808975"/>
          </a:xfrm>
          <a:prstGeom prst="round2SameRect">
            <a:avLst>
              <a:gd name="adj1" fmla="val 0"/>
              <a:gd name="adj2" fmla="val 2713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2" name="Textfeld 111"/>
          <p:cNvSpPr txBox="1">
            <a:spLocks noChangeArrowheads="1"/>
          </p:cNvSpPr>
          <p:nvPr userDrawn="1"/>
        </p:nvSpPr>
        <p:spPr bwMode="auto">
          <a:xfrm>
            <a:off x="4320904" y="3249630"/>
            <a:ext cx="3546000" cy="1368000"/>
          </a:xfrm>
          <a:prstGeom prst="round2SameRect">
            <a:avLst>
              <a:gd name="adj1" fmla="val 0"/>
              <a:gd name="adj2" fmla="val 5570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marR="0" indent="-1440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002276"/>
              </a:buClr>
              <a:buSzPct val="80000"/>
              <a:buFontTx/>
              <a:buNone/>
              <a:tabLst/>
              <a:defRPr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endParaRPr lang="de-DE" sz="1400" b="0" dirty="0">
              <a:solidFill>
                <a:srgbClr val="000000"/>
              </a:solidFill>
              <a:ea typeface="Arial"/>
              <a:cs typeface="Arial" pitchFamily="34" charset="0"/>
            </a:endParaRPr>
          </a:p>
        </p:txBody>
      </p:sp>
      <p:sp>
        <p:nvSpPr>
          <p:cNvPr id="113" name="Textfeld 112"/>
          <p:cNvSpPr txBox="1">
            <a:spLocks noChangeArrowheads="1"/>
          </p:cNvSpPr>
          <p:nvPr userDrawn="1"/>
        </p:nvSpPr>
        <p:spPr bwMode="auto">
          <a:xfrm>
            <a:off x="7950675" y="3249630"/>
            <a:ext cx="3546000" cy="1368000"/>
          </a:xfrm>
          <a:prstGeom prst="round2SameRect">
            <a:avLst>
              <a:gd name="adj1" fmla="val 0"/>
              <a:gd name="adj2" fmla="val 5570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>
            <a:defPPr>
              <a:defRPr lang="de-DE"/>
            </a:defPPr>
            <a:lvl1pPr marL="165600" indent="-165600">
              <a:lnSpc>
                <a:spcPct val="150000"/>
              </a:lnSpc>
              <a:spcAft>
                <a:spcPct val="50000"/>
              </a:spcAft>
              <a:buClr>
                <a:srgbClr val="002276"/>
              </a:buClr>
              <a:buSzPct val="80000"/>
              <a:buBlip>
                <a:blip r:embed="rId10"/>
              </a:buBlip>
              <a:defRPr sz="1400">
                <a:solidFill>
                  <a:srgbClr val="000000"/>
                </a:solidFill>
                <a:ea typeface="Arial"/>
                <a:cs typeface="Arial" pitchFamily="34" charset="0"/>
              </a:defRPr>
            </a:lvl1pPr>
          </a:lstStyle>
          <a:p>
            <a:pPr marL="144000" indent="-144000">
              <a:lnSpc>
                <a:spcPct val="125000"/>
              </a:lnSpc>
              <a:spcAft>
                <a:spcPts val="400"/>
              </a:spcAft>
              <a:buNone/>
            </a:pPr>
            <a:r>
              <a:rPr lang="de-DE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</a:pPr>
            <a:endParaRPr lang="de-DE" b="0" dirty="0"/>
          </a:p>
        </p:txBody>
      </p:sp>
      <p:sp>
        <p:nvSpPr>
          <p:cNvPr id="114" name="Textfeld 113"/>
          <p:cNvSpPr txBox="1">
            <a:spLocks noChangeArrowheads="1"/>
          </p:cNvSpPr>
          <p:nvPr userDrawn="1"/>
        </p:nvSpPr>
        <p:spPr bwMode="auto">
          <a:xfrm>
            <a:off x="695321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5" name="Textfeld 114"/>
          <p:cNvSpPr txBox="1">
            <a:spLocks noChangeArrowheads="1"/>
          </p:cNvSpPr>
          <p:nvPr userDrawn="1"/>
        </p:nvSpPr>
        <p:spPr bwMode="auto">
          <a:xfrm>
            <a:off x="4321671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6" name="Textfeld 115"/>
          <p:cNvSpPr txBox="1">
            <a:spLocks noChangeArrowheads="1"/>
          </p:cNvSpPr>
          <p:nvPr userDrawn="1"/>
        </p:nvSpPr>
        <p:spPr bwMode="auto">
          <a:xfrm>
            <a:off x="7950675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7" name="Gleichschenkliges Dreieck 116"/>
          <p:cNvSpPr/>
          <p:nvPr userDrawn="1"/>
        </p:nvSpPr>
        <p:spPr>
          <a:xfrm flipV="1">
            <a:off x="1136321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118" name="Gleichschenkliges Dreieck 117"/>
          <p:cNvSpPr/>
          <p:nvPr userDrawn="1"/>
        </p:nvSpPr>
        <p:spPr>
          <a:xfrm flipV="1">
            <a:off x="4762671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119" name="Gleichschenkliges Dreieck 118"/>
          <p:cNvSpPr/>
          <p:nvPr userDrawn="1"/>
        </p:nvSpPr>
        <p:spPr>
          <a:xfrm flipV="1">
            <a:off x="8391675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120" name="Gruppieren 119"/>
          <p:cNvGrpSpPr/>
          <p:nvPr userDrawn="1"/>
        </p:nvGrpSpPr>
        <p:grpSpPr>
          <a:xfrm>
            <a:off x="7946484" y="1376363"/>
            <a:ext cx="3550124" cy="360000"/>
            <a:chOff x="7968675" y="1376363"/>
            <a:chExt cx="3528348" cy="360000"/>
          </a:xfrm>
        </p:grpSpPr>
        <p:sp>
          <p:nvSpPr>
            <p:cNvPr id="121" name="Auf der gleichen Seite des Rechtecks liegende Ecken abrunden 120"/>
            <p:cNvSpPr/>
            <p:nvPr/>
          </p:nvSpPr>
          <p:spPr>
            <a:xfrm>
              <a:off x="10736138" y="1376363"/>
              <a:ext cx="76088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200" b="0" dirty="0" err="1">
                <a:solidFill>
                  <a:schemeClr val="bg1"/>
                </a:solidFill>
              </a:endParaRPr>
            </a:p>
          </p:txBody>
        </p:sp>
        <p:sp>
          <p:nvSpPr>
            <p:cNvPr id="122" name="Eingekerbter Richtungspfeil 121"/>
            <p:cNvSpPr/>
            <p:nvPr/>
          </p:nvSpPr>
          <p:spPr>
            <a:xfrm>
              <a:off x="7968675" y="1376363"/>
              <a:ext cx="3384154" cy="360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0" bIns="36000" rtlCol="0" anchor="ctr" anchorCtr="0"/>
            <a:lstStyle/>
            <a:p>
              <a:pPr algn="ctr"/>
              <a:r>
                <a:rPr lang="de-DE" sz="1400" b="0" dirty="0"/>
                <a:t>Schlussphase</a:t>
              </a:r>
            </a:p>
          </p:txBody>
        </p:sp>
      </p:grpSp>
      <p:cxnSp>
        <p:nvCxnSpPr>
          <p:cNvPr id="62" name="Gerade Verbindung 117"/>
          <p:cNvCxnSpPr/>
          <p:nvPr userDrawn="1"/>
        </p:nvCxnSpPr>
        <p:spPr>
          <a:xfrm>
            <a:off x="0" y="1379038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135"/>
          <p:cNvCxnSpPr/>
          <p:nvPr userDrawn="1"/>
        </p:nvCxnSpPr>
        <p:spPr>
          <a:xfrm>
            <a:off x="11324" y="6132707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6"/>
          <p:cNvCxnSpPr/>
          <p:nvPr userDrawn="1"/>
        </p:nvCxnSpPr>
        <p:spPr>
          <a:xfrm>
            <a:off x="695325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uf der gleichen Seite des Rechtecks liegende Ecken abrunden 82"/>
          <p:cNvSpPr/>
          <p:nvPr userDrawn="1"/>
        </p:nvSpPr>
        <p:spPr>
          <a:xfrm>
            <a:off x="6203950" y="7243200"/>
            <a:ext cx="5986850" cy="936000"/>
          </a:xfrm>
          <a:prstGeom prst="round2SameRect">
            <a:avLst>
              <a:gd name="adj1" fmla="val 8141"/>
              <a:gd name="adj2" fmla="val 8141"/>
            </a:avLst>
          </a:prstGeom>
          <a:solidFill>
            <a:schemeClr val="bg1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Schriftart</a:t>
            </a:r>
            <a:br>
              <a:rPr lang="de-DE" sz="32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Für</a:t>
            </a:r>
            <a:r>
              <a:rPr lang="de-DE" sz="1600" b="0" baseline="0" dirty="0">
                <a:solidFill>
                  <a:schemeClr val="tx1"/>
                </a:solidFill>
              </a:rPr>
              <a:t> „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Fett“</a:t>
            </a:r>
            <a:r>
              <a:rPr lang="de-DE" sz="1600" b="0" baseline="0" dirty="0">
                <a:solidFill>
                  <a:schemeClr val="tx1"/>
                </a:solidFill>
              </a:rPr>
              <a:t> von Helvetica Light nutzt bitte einfaches 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Helvetica</a:t>
            </a:r>
            <a:endParaRPr lang="de-DE" sz="16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Auf der gleichen Seite des Rechtecks liegende Ecken abrunden 70"/>
          <p:cNvSpPr/>
          <p:nvPr userDrawn="1"/>
        </p:nvSpPr>
        <p:spPr>
          <a:xfrm>
            <a:off x="688822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1 </a:t>
            </a:r>
            <a:br>
              <a:rPr lang="de-DE" sz="1100" b="0" dirty="0"/>
            </a:br>
            <a:r>
              <a:rPr lang="de-DE" sz="1000" b="0" dirty="0"/>
              <a:t>(RGB 30,70,125)</a:t>
            </a:r>
          </a:p>
        </p:txBody>
      </p:sp>
      <p:sp>
        <p:nvSpPr>
          <p:cNvPr id="74" name="Auf der gleichen Seite des Rechtecks liegende Ecken abrunden 73"/>
          <p:cNvSpPr/>
          <p:nvPr userDrawn="1"/>
        </p:nvSpPr>
        <p:spPr>
          <a:xfrm>
            <a:off x="688822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2 </a:t>
            </a:r>
            <a:br>
              <a:rPr lang="de-DE" sz="1100" b="0" dirty="0"/>
            </a:br>
            <a:r>
              <a:rPr lang="de-DE" sz="1000" b="0" dirty="0"/>
              <a:t>(RGB 255,100,0)</a:t>
            </a:r>
          </a:p>
        </p:txBody>
      </p:sp>
      <p:sp>
        <p:nvSpPr>
          <p:cNvPr id="86" name="Auf der gleichen Seite des Rechtecks liegende Ecken abrunden 85"/>
          <p:cNvSpPr/>
          <p:nvPr userDrawn="1"/>
        </p:nvSpPr>
        <p:spPr>
          <a:xfrm>
            <a:off x="8247749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3</a:t>
            </a:r>
            <a:br>
              <a:rPr lang="de-DE" sz="1100" b="0" dirty="0">
                <a:solidFill>
                  <a:schemeClr val="bg1"/>
                </a:solidFill>
              </a:rPr>
            </a:br>
            <a:r>
              <a:rPr lang="de-DE" sz="1000" b="0" dirty="0">
                <a:solidFill>
                  <a:schemeClr val="bg1"/>
                </a:solidFill>
              </a:rPr>
              <a:t>(RGB 62,138,131)</a:t>
            </a:r>
            <a:endParaRPr lang="de-DE" sz="1100" b="0" dirty="0">
              <a:solidFill>
                <a:schemeClr val="bg1"/>
              </a:solidFill>
            </a:endParaRPr>
          </a:p>
        </p:txBody>
      </p:sp>
      <p:sp>
        <p:nvSpPr>
          <p:cNvPr id="87" name="Auf der gleichen Seite des Rechtecks liegende Ecken abrunden 86"/>
          <p:cNvSpPr/>
          <p:nvPr userDrawn="1"/>
        </p:nvSpPr>
        <p:spPr>
          <a:xfrm>
            <a:off x="8247749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4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165,165,165)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5" name="Auf der gleichen Seite des Rechtecks liegende Ecken abrunden 94"/>
          <p:cNvSpPr/>
          <p:nvPr userDrawn="1"/>
        </p:nvSpPr>
        <p:spPr>
          <a:xfrm>
            <a:off x="960727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5 </a:t>
            </a:r>
            <a:br>
              <a:rPr lang="de-DE" sz="1100" b="0" dirty="0"/>
            </a:br>
            <a:r>
              <a:rPr lang="de-DE" sz="1000" b="0" dirty="0"/>
              <a:t>(RGB 100,100,100)</a:t>
            </a:r>
            <a:endParaRPr lang="de-DE" sz="1100" b="0" dirty="0"/>
          </a:p>
        </p:txBody>
      </p:sp>
      <p:sp>
        <p:nvSpPr>
          <p:cNvPr id="96" name="Auf der gleichen Seite des Rechtecks liegende Ecken abrunden 95"/>
          <p:cNvSpPr/>
          <p:nvPr userDrawn="1"/>
        </p:nvSpPr>
        <p:spPr>
          <a:xfrm>
            <a:off x="960727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6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255,255,255)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7" name="Auf der gleichen Seite des Rechtecks liegende Ecken abrunden 96"/>
          <p:cNvSpPr/>
          <p:nvPr userDrawn="1"/>
        </p:nvSpPr>
        <p:spPr>
          <a:xfrm>
            <a:off x="10966800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Schwarz</a:t>
            </a:r>
            <a:br>
              <a:rPr lang="de-DE" sz="1100" b="0" dirty="0"/>
            </a:br>
            <a:r>
              <a:rPr lang="de-DE" sz="1000" b="0" dirty="0"/>
              <a:t>(RGB 0,0,0)</a:t>
            </a:r>
            <a:endParaRPr lang="de-DE" sz="1100" b="0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0250595" y="-1040400"/>
            <a:ext cx="7058844" cy="1613941"/>
            <a:chOff x="10250595" y="-1040400"/>
            <a:chExt cx="7058844" cy="1613941"/>
          </a:xfrm>
        </p:grpSpPr>
        <p:cxnSp>
          <p:nvCxnSpPr>
            <p:cNvPr id="68" name="Gewinkelte Verbindung 67"/>
            <p:cNvCxnSpPr>
              <a:stCxn id="70" idx="1"/>
            </p:cNvCxnSpPr>
            <p:nvPr userDrawn="1"/>
          </p:nvCxnSpPr>
          <p:spPr>
            <a:xfrm rot="5400000">
              <a:off x="12561226" y="-1996672"/>
              <a:ext cx="259582" cy="4880844"/>
            </a:xfrm>
            <a:prstGeom prst="bentConnector2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uf der gleichen Seite des Rechtecks liegende Ecken abrunden 69"/>
            <p:cNvSpPr/>
            <p:nvPr userDrawn="1"/>
          </p:nvSpPr>
          <p:spPr>
            <a:xfrm>
              <a:off x="12953439" y="-1040400"/>
              <a:ext cx="4356000" cy="1354359"/>
            </a:xfrm>
            <a:prstGeom prst="round2SameRect">
              <a:avLst>
                <a:gd name="adj1" fmla="val 5626"/>
                <a:gd name="adj2" fmla="val 5626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Action Title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	Schwarz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	20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	1 Zeile</a:t>
              </a:r>
            </a:p>
          </p:txBody>
        </p:sp>
      </p:grpSp>
      <p:grpSp>
        <p:nvGrpSpPr>
          <p:cNvPr id="28" name="Gruppieren 27"/>
          <p:cNvGrpSpPr/>
          <p:nvPr userDrawn="1"/>
        </p:nvGrpSpPr>
        <p:grpSpPr>
          <a:xfrm>
            <a:off x="11562751" y="799925"/>
            <a:ext cx="5745518" cy="3347281"/>
            <a:chOff x="11562751" y="799925"/>
            <a:chExt cx="5745518" cy="3347281"/>
          </a:xfrm>
        </p:grpSpPr>
        <p:sp>
          <p:nvSpPr>
            <p:cNvPr id="55" name="Auf der gleichen Seite des Rechtecks liegende Ecken abrunden 54"/>
            <p:cNvSpPr/>
            <p:nvPr userDrawn="1"/>
          </p:nvSpPr>
          <p:spPr>
            <a:xfrm>
              <a:off x="12952269" y="799925"/>
              <a:ext cx="4356000" cy="3347281"/>
            </a:xfrm>
            <a:prstGeom prst="round2SameRect">
              <a:avLst>
                <a:gd name="adj1" fmla="val 2276"/>
                <a:gd name="adj2" fmla="val 227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Box-Überschriften</a:t>
              </a:r>
              <a:b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de-DE" sz="20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(hier Phasen)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Höhe: 							1,0 cm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Farbe:							Akzent 1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		Akzent 6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Schriftausrichtung: 	zentriert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		14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Kontur:							ohne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		1 Zeile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Vertikaler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Abstand </a:t>
              </a:r>
              <a:br>
                <a:rPr lang="de-DE" sz="1600" b="0" baseline="0" dirty="0">
                  <a:solidFill>
                    <a:schemeClr val="tx1"/>
                  </a:solidFill>
                </a:rPr>
              </a:br>
              <a:r>
                <a:rPr lang="de-DE" sz="1600" b="0" baseline="0" dirty="0">
                  <a:solidFill>
                    <a:schemeClr val="tx1"/>
                  </a:solidFill>
                </a:rPr>
                <a:t>zu zugehöriger</a:t>
              </a:r>
              <a:br>
                <a:rPr lang="de-DE" sz="1600" b="0" baseline="0" dirty="0">
                  <a:solidFill>
                    <a:schemeClr val="tx1"/>
                  </a:solidFill>
                </a:rPr>
              </a:br>
              <a:r>
                <a:rPr lang="de-DE" sz="1600" b="0" baseline="0" dirty="0">
                  <a:solidFill>
                    <a:schemeClr val="tx1"/>
                  </a:solidFill>
                </a:rPr>
                <a:t>Textbox:						0,1 - 0,2 cm</a:t>
              </a:r>
              <a:endParaRPr lang="de-DE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Gewinkelte Verbindung 83"/>
            <p:cNvCxnSpPr>
              <a:stCxn id="55" idx="2"/>
            </p:cNvCxnSpPr>
            <p:nvPr userDrawn="1"/>
          </p:nvCxnSpPr>
          <p:spPr>
            <a:xfrm rot="10800000">
              <a:off x="11562751" y="1560950"/>
              <a:ext cx="1389519" cy="912617"/>
            </a:xfrm>
            <a:prstGeom prst="bentConnector3">
              <a:avLst>
                <a:gd name="adj1" fmla="val 63057"/>
              </a:avLst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/>
          <p:cNvGrpSpPr/>
          <p:nvPr userDrawn="1"/>
        </p:nvGrpSpPr>
        <p:grpSpPr>
          <a:xfrm>
            <a:off x="11113817" y="4406789"/>
            <a:ext cx="6194452" cy="1530993"/>
            <a:chOff x="11113817" y="4406789"/>
            <a:chExt cx="6194452" cy="1530993"/>
          </a:xfrm>
        </p:grpSpPr>
        <p:cxnSp>
          <p:nvCxnSpPr>
            <p:cNvPr id="85" name="Gewinkelte Verbindung 84"/>
            <p:cNvCxnSpPr>
              <a:stCxn id="66" idx="2"/>
            </p:cNvCxnSpPr>
            <p:nvPr userDrawn="1"/>
          </p:nvCxnSpPr>
          <p:spPr>
            <a:xfrm rot="10800000">
              <a:off x="11113817" y="4927096"/>
              <a:ext cx="1838452" cy="24519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uf der gleichen Seite des Rechtecks liegende Ecken abrunden 65"/>
            <p:cNvSpPr/>
            <p:nvPr userDrawn="1"/>
          </p:nvSpPr>
          <p:spPr>
            <a:xfrm>
              <a:off x="12952269" y="4406789"/>
              <a:ext cx="4356000" cy="1530993"/>
            </a:xfrm>
            <a:prstGeom prst="round2SameRect">
              <a:avLst>
                <a:gd name="adj1" fmla="val 4977"/>
                <a:gd name="adj2" fmla="val 4977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just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Pfeil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Farbe:							Akzent 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Kontur:							ohne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Höhe:							~0,5 cm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Breite:							~75% des Kastens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-5116258" y="1376363"/>
            <a:ext cx="5686390" cy="4561420"/>
            <a:chOff x="-5116258" y="1376363"/>
            <a:chExt cx="5686390" cy="4561420"/>
          </a:xfrm>
        </p:grpSpPr>
        <p:cxnSp>
          <p:nvCxnSpPr>
            <p:cNvPr id="64" name="Gerade Verbindung mit Pfeil 63"/>
            <p:cNvCxnSpPr/>
            <p:nvPr userDrawn="1"/>
          </p:nvCxnSpPr>
          <p:spPr>
            <a:xfrm flipV="1">
              <a:off x="-760258" y="3969060"/>
              <a:ext cx="1330390" cy="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uf der gleichen Seite des Rechtecks liegende Ecken abrunden 53"/>
            <p:cNvSpPr/>
            <p:nvPr userDrawn="1"/>
          </p:nvSpPr>
          <p:spPr>
            <a:xfrm>
              <a:off x="-5116258" y="1376363"/>
              <a:ext cx="4356000" cy="4561420"/>
            </a:xfrm>
            <a:prstGeom prst="round2SameRect">
              <a:avLst>
                <a:gd name="adj1" fmla="val 1783"/>
                <a:gd name="adj2" fmla="val 1783"/>
              </a:avLst>
            </a:prstGeom>
            <a:solidFill>
              <a:schemeClr val="accent6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Bef>
                  <a:spcPts val="0"/>
                </a:spcBef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Textbox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„optionale Überschrift“</a:t>
              </a:r>
            </a:p>
            <a:p>
              <a:pPr marL="144000" marR="0" indent="-14400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Schriftart:							</a:t>
              </a:r>
              <a:r>
                <a:rPr lang="de-DE" sz="1600" b="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Helvetica</a:t>
              </a:r>
              <a:endParaRPr lang="de-DE" sz="1600" b="0" dirty="0">
                <a:solidFill>
                  <a:schemeClr val="tx1"/>
                </a:solidFill>
                <a:latin typeface="+mn-lt"/>
                <a:cs typeface="+mn-cs"/>
              </a:endParaRPr>
            </a:p>
            <a:p>
              <a:pPr marL="144000" marR="0" indent="-14400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Schriftfarbe						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Akzent 1</a:t>
              </a:r>
            </a:p>
            <a:p>
              <a:pPr marL="144000" indent="-144000" algn="l" defTabSz="180000">
                <a:spcBef>
                  <a:spcPts val="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sz="1600" b="0" dirty="0">
                  <a:solidFill>
                    <a:schemeClr val="tx1"/>
                  </a:solidFill>
                </a:rPr>
                <a:t>Schriftschnitt					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Fett</a:t>
              </a:r>
              <a:endPara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0" marR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Schriftfarbe Text:	 			schwarz</a:t>
              </a:r>
            </a:p>
            <a:p>
              <a:pPr marL="0" marR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Schriftgrad:							14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Zeilenabstand: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					</a:t>
              </a:r>
              <a:r>
                <a:rPr lang="de-DE" sz="1600" b="0" dirty="0">
                  <a:solidFill>
                    <a:schemeClr val="tx1"/>
                  </a:solidFill>
                </a:rPr>
                <a:t>~1,25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</a:rPr>
                <a:t>Abstand Nach:					</a:t>
              </a:r>
              <a:r>
                <a:rPr lang="de-DE" sz="1600" b="0" dirty="0">
                  <a:solidFill>
                    <a:schemeClr val="tx1"/>
                  </a:solidFill>
                </a:rPr>
                <a:t>~4 Pt.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Einzug vor Text:					mind.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0,4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Sondereinzug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„hängend“:							entsprechend Einzug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Kontur-Farbe:						Akzent 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Kontur-Stärke:					</a:t>
              </a:r>
              <a:r>
                <a:rPr lang="de-DE" sz="1600" b="0" kern="1200" dirty="0">
                  <a:solidFill>
                    <a:schemeClr val="tx1"/>
                  </a:solidFill>
                  <a:latin typeface="Helvetica Light (Textkörper)"/>
                  <a:ea typeface="+mn-ea"/>
                  <a:cs typeface="+mn-cs"/>
                </a:rPr>
                <a:t>½</a:t>
              </a:r>
              <a:r>
                <a:rPr lang="de-DE" sz="16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Pt.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Abstand zur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nächsten Box: 					0,2 – 0,4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												(mindestens 0,1 cm)</a:t>
              </a:r>
            </a:p>
          </p:txBody>
        </p:sp>
      </p:grpSp>
      <p:grpSp>
        <p:nvGrpSpPr>
          <p:cNvPr id="9" name="Gruppieren 8"/>
          <p:cNvGrpSpPr/>
          <p:nvPr userDrawn="1"/>
        </p:nvGrpSpPr>
        <p:grpSpPr>
          <a:xfrm>
            <a:off x="0" y="6730998"/>
            <a:ext cx="6095590" cy="2457946"/>
            <a:chOff x="0" y="6730998"/>
            <a:chExt cx="6095590" cy="2457946"/>
          </a:xfrm>
        </p:grpSpPr>
        <p:cxnSp>
          <p:nvCxnSpPr>
            <p:cNvPr id="29" name="Gewinkelte Verbindung 28"/>
            <p:cNvCxnSpPr>
              <a:stCxn id="60" idx="3"/>
              <a:endCxn id="2" idx="2"/>
            </p:cNvCxnSpPr>
            <p:nvPr userDrawn="1"/>
          </p:nvCxnSpPr>
          <p:spPr>
            <a:xfrm rot="5400000" flipH="1" flipV="1">
              <a:off x="4287953" y="5437070"/>
              <a:ext cx="513709" cy="3101565"/>
            </a:xfrm>
            <a:prstGeom prst="bentConnector3">
              <a:avLst>
                <a:gd name="adj1" fmla="val 28810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uf der gleichen Seite des Rechtecks liegende Ecken abrunden 59"/>
            <p:cNvSpPr/>
            <p:nvPr userDrawn="1"/>
          </p:nvSpPr>
          <p:spPr>
            <a:xfrm>
              <a:off x="0" y="7244706"/>
              <a:ext cx="5988050" cy="1944238"/>
            </a:xfrm>
            <a:prstGeom prst="round2SameRect">
              <a:avLst>
                <a:gd name="adj1" fmla="val 3919"/>
                <a:gd name="adj2" fmla="val 391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Einordnung - Überschrift</a:t>
              </a:r>
              <a:br>
                <a:rPr lang="de-DE" sz="28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 		schwarz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10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1 Zeile;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Inhalt:					Titel der </a:t>
              </a:r>
              <a:r>
                <a:rPr lang="de-DE" sz="1600" b="0" dirty="0">
                  <a:solidFill>
                    <a:schemeClr val="tx1"/>
                  </a:solidFill>
                  <a:latin typeface="+mn-lt"/>
                  <a:cs typeface="Helvetica" panose="020B0604020202020204" pitchFamily="34" charset="0"/>
                </a:rPr>
                <a:t>Präsentation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How-To: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				„Einfügen“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„Kopf- und Fußzeile“</a:t>
              </a:r>
              <a:endPara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90" name="Gerade Verbindung 132"/>
          <p:cNvCxnSpPr/>
          <p:nvPr userDrawn="1"/>
        </p:nvCxnSpPr>
        <p:spPr>
          <a:xfrm>
            <a:off x="11498138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11197004" y="8611262"/>
            <a:ext cx="216000" cy="216000"/>
          </a:xfrm>
          <a:prstGeom prst="rect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cxnSp>
        <p:nvCxnSpPr>
          <p:cNvPr id="88" name="Gerade Verbindung 117"/>
          <p:cNvCxnSpPr/>
          <p:nvPr userDrawn="1"/>
        </p:nvCxnSpPr>
        <p:spPr>
          <a:xfrm>
            <a:off x="0" y="3754233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 userDrawn="1"/>
        </p:nvSpPr>
        <p:spPr>
          <a:xfrm>
            <a:off x="-980545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  <p:sp>
        <p:nvSpPr>
          <p:cNvPr id="92" name="Rechteck 91"/>
          <p:cNvSpPr/>
          <p:nvPr userDrawn="1"/>
        </p:nvSpPr>
        <p:spPr>
          <a:xfrm>
            <a:off x="11956552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</p:spTree>
    <p:extLst>
      <p:ext uri="{BB962C8B-B14F-4D97-AF65-F5344CB8AC3E}">
        <p14:creationId xmlns:p14="http://schemas.microsoft.com/office/powerpoint/2010/main" val="9303798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61">
          <p15:clr>
            <a:srgbClr val="A4A3A4"/>
          </p15:clr>
        </p15:guide>
        <p15:guide id="2" orient="horz" pos="867">
          <p15:clr>
            <a:srgbClr val="A4A3A4"/>
          </p15:clr>
        </p15:guide>
        <p15:guide id="3" pos="438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2364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tlinien Corporate Design 2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Gerade Verbindung mit Pfeil 98"/>
          <p:cNvCxnSpPr>
            <a:endCxn id="96" idx="2"/>
          </p:cNvCxnSpPr>
          <p:nvPr userDrawn="1"/>
        </p:nvCxnSpPr>
        <p:spPr>
          <a:xfrm>
            <a:off x="-773805" y="2413470"/>
            <a:ext cx="146913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24" y="6426000"/>
            <a:ext cx="768961" cy="316800"/>
          </a:xfrm>
          <a:prstGeom prst="rect">
            <a:avLst/>
          </a:prstGeom>
        </p:spPr>
      </p:pic>
      <p:sp>
        <p:nvSpPr>
          <p:cNvPr id="75" name="Rechteck 74"/>
          <p:cNvSpPr/>
          <p:nvPr userDrawn="1"/>
        </p:nvSpPr>
        <p:spPr>
          <a:xfrm>
            <a:off x="103312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6" name="Rechteck 75"/>
          <p:cNvSpPr/>
          <p:nvPr userDrawn="1"/>
        </p:nvSpPr>
        <p:spPr>
          <a:xfrm>
            <a:off x="10904319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7" name="Rechteck 76"/>
          <p:cNvSpPr/>
          <p:nvPr userDrawn="1"/>
        </p:nvSpPr>
        <p:spPr>
          <a:xfrm>
            <a:off x="10904319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8" name="Rechteck 77"/>
          <p:cNvSpPr/>
          <p:nvPr userDrawn="1"/>
        </p:nvSpPr>
        <p:spPr>
          <a:xfrm>
            <a:off x="103312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9" name="Rechteck 78"/>
          <p:cNvSpPr/>
          <p:nvPr userDrawn="1"/>
        </p:nvSpPr>
        <p:spPr>
          <a:xfrm>
            <a:off x="11956552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0" name="Rechteck 79"/>
          <p:cNvSpPr/>
          <p:nvPr userDrawn="1"/>
        </p:nvSpPr>
        <p:spPr>
          <a:xfrm>
            <a:off x="-980545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1" name="Rechteck 80"/>
          <p:cNvSpPr/>
          <p:nvPr userDrawn="1"/>
        </p:nvSpPr>
        <p:spPr>
          <a:xfrm>
            <a:off x="11956552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82" name="Rechteck 81"/>
          <p:cNvSpPr/>
          <p:nvPr userDrawn="1"/>
        </p:nvSpPr>
        <p:spPr>
          <a:xfrm>
            <a:off x="-980545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69" name="Rechteck 68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sp>
        <p:nvSpPr>
          <p:cNvPr id="72" name="Rechteck 71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85" y="6438364"/>
            <a:ext cx="4901609" cy="2926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6438365"/>
            <a:ext cx="786452" cy="292633"/>
          </a:xfrm>
          <a:prstGeom prst="rect">
            <a:avLst/>
          </a:prstGeom>
        </p:spPr>
      </p:pic>
      <p:pic>
        <p:nvPicPr>
          <p:cNvPr id="8" name="Grafik 7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4" y="321249"/>
            <a:ext cx="11160000" cy="5402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946775"/>
            <a:ext cx="5998984" cy="384081"/>
          </a:xfrm>
          <a:prstGeom prst="rect">
            <a:avLst/>
          </a:prstGeom>
        </p:spPr>
      </p:pic>
      <p:sp>
        <p:nvSpPr>
          <p:cNvPr id="71" name="Abgerundetes Rechteck 70"/>
          <p:cNvSpPr>
            <a:spLocks noChangeAspect="1"/>
          </p:cNvSpPr>
          <p:nvPr userDrawn="1"/>
        </p:nvSpPr>
        <p:spPr>
          <a:xfrm>
            <a:off x="10908000" y="747852"/>
            <a:ext cx="90010" cy="90000"/>
          </a:xfrm>
          <a:prstGeom prst="roundRect">
            <a:avLst/>
          </a:prstGeom>
          <a:solidFill>
            <a:schemeClr val="accent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74" name="Abgerundetes Rechteck 73"/>
          <p:cNvSpPr>
            <a:spLocks noChangeAspect="1"/>
          </p:cNvSpPr>
          <p:nvPr userDrawn="1"/>
        </p:nvSpPr>
        <p:spPr>
          <a:xfrm>
            <a:off x="11079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3" name="Abgerundetes Rechteck 82"/>
          <p:cNvSpPr>
            <a:spLocks noChangeAspect="1"/>
          </p:cNvSpPr>
          <p:nvPr userDrawn="1"/>
        </p:nvSpPr>
        <p:spPr>
          <a:xfrm>
            <a:off x="11250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4" name="Abgerundetes Rechteck 83"/>
          <p:cNvSpPr>
            <a:spLocks noChangeAspect="1"/>
          </p:cNvSpPr>
          <p:nvPr userDrawn="1"/>
        </p:nvSpPr>
        <p:spPr>
          <a:xfrm>
            <a:off x="11421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5" name="Abgerundetes Rechteck 84"/>
          <p:cNvSpPr>
            <a:spLocks noChangeAspect="1"/>
          </p:cNvSpPr>
          <p:nvPr userDrawn="1"/>
        </p:nvSpPr>
        <p:spPr>
          <a:xfrm>
            <a:off x="11592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5325" y="1376363"/>
            <a:ext cx="5292725" cy="1655877"/>
            <a:chOff x="695325" y="1376363"/>
            <a:chExt cx="5292725" cy="1655877"/>
          </a:xfrm>
        </p:grpSpPr>
        <p:sp>
          <p:nvSpPr>
            <p:cNvPr id="95" name="Richtungspfeil 12"/>
            <p:cNvSpPr>
              <a:spLocks noChangeArrowheads="1"/>
            </p:cNvSpPr>
            <p:nvPr userDrawn="1"/>
          </p:nvSpPr>
          <p:spPr bwMode="auto">
            <a:xfrm>
              <a:off x="695325" y="1376363"/>
              <a:ext cx="529272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tIns="14400" rIns="90000" bIns="36000" anchor="ctr"/>
            <a:lstStyle/>
            <a:p>
              <a:pPr algn="ctr"/>
              <a:r>
                <a:rPr lang="de-DE" sz="1400" b="0" dirty="0">
                  <a:solidFill>
                    <a:srgbClr val="FFFFFF"/>
                  </a:solidFill>
                  <a:latin typeface="Helvetica Light"/>
                  <a:cs typeface="Arial" charset="0"/>
                </a:rPr>
                <a:t>Überschrift</a:t>
              </a:r>
            </a:p>
          </p:txBody>
        </p:sp>
        <p:sp>
          <p:nvSpPr>
            <p:cNvPr id="96" name="Textfeld 95"/>
            <p:cNvSpPr txBox="1"/>
            <p:nvPr userDrawn="1"/>
          </p:nvSpPr>
          <p:spPr bwMode="auto">
            <a:xfrm>
              <a:off x="695325" y="1808820"/>
              <a:ext cx="5292725" cy="1223420"/>
            </a:xfrm>
            <a:prstGeom prst="round2SameRect">
              <a:avLst>
                <a:gd name="adj1" fmla="val 0"/>
                <a:gd name="adj2" fmla="val 6228"/>
              </a:avLst>
            </a:prstGeom>
            <a:noFill/>
            <a:ln w="635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wrap="square" lIns="72000" rIns="72000" rtlCol="0">
              <a:noAutofit/>
            </a:bodyPr>
            <a:lstStyle>
              <a:defPPr>
                <a:defRPr lang="de-DE"/>
              </a:defPPr>
              <a:lvl1pPr marL="180000" indent="-180000">
                <a:lnSpc>
                  <a:spcPct val="125000"/>
                </a:lnSpc>
                <a:spcAft>
                  <a:spcPts val="400"/>
                </a:spcAft>
                <a:buClr>
                  <a:srgbClr val="002276"/>
                </a:buClr>
                <a:buSzPct val="80000"/>
                <a:buFontTx/>
                <a:buBlip>
                  <a:blip r:embed="rId11"/>
                </a:buBlip>
                <a:defRPr sz="1400">
                  <a:solidFill>
                    <a:srgbClr val="000000"/>
                  </a:solidFill>
                  <a:ea typeface="Arial"/>
                  <a:cs typeface="Arial" pitchFamily="34" charset="0"/>
                </a:defRPr>
              </a:lvl1pPr>
            </a:lstStyle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</p:txBody>
        </p:sp>
      </p:grpSp>
      <p:pic>
        <p:nvPicPr>
          <p:cNvPr id="98" name="Picture 3" descr="C:\Dokumente und Einstellungen\smaertens\Desktop\CCT Studie\iStock_000006973425Medium.jpg"/>
          <p:cNvPicPr>
            <a:picLocks noChangeAspect="1" noChangeArrowheads="1"/>
          </p:cNvPicPr>
          <p:nvPr userDrawn="1"/>
        </p:nvPicPr>
        <p:blipFill rotWithShape="1">
          <a:blip r:embed="rId12" cstate="print"/>
          <a:srcRect l="1764" r="25855"/>
          <a:stretch/>
        </p:blipFill>
        <p:spPr bwMode="auto">
          <a:xfrm>
            <a:off x="6204847" y="1376363"/>
            <a:ext cx="5291828" cy="4752000"/>
          </a:xfrm>
          <a:prstGeom prst="round2SameRect">
            <a:avLst>
              <a:gd name="adj1" fmla="val 1604"/>
              <a:gd name="adj2" fmla="val 1604"/>
            </a:avLst>
          </a:prstGeom>
          <a:noFill/>
          <a:ln w="3175">
            <a:solidFill>
              <a:schemeClr val="accent3"/>
            </a:solidFill>
            <a:miter lim="800000"/>
            <a:headEnd/>
            <a:tailEnd/>
          </a:ln>
        </p:spPr>
      </p:pic>
      <p:cxnSp>
        <p:nvCxnSpPr>
          <p:cNvPr id="63" name="Gerade Verbindung 132"/>
          <p:cNvCxnSpPr/>
          <p:nvPr userDrawn="1"/>
        </p:nvCxnSpPr>
        <p:spPr>
          <a:xfrm>
            <a:off x="11498138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f der gleichen Seite des Rechtecks liegende Ecken abrunden 3"/>
          <p:cNvSpPr/>
          <p:nvPr userDrawn="1"/>
        </p:nvSpPr>
        <p:spPr>
          <a:xfrm>
            <a:off x="695325" y="5770595"/>
            <a:ext cx="5292725" cy="360000"/>
          </a:xfrm>
          <a:prstGeom prst="round2SameRect">
            <a:avLst>
              <a:gd name="adj1" fmla="val 21167"/>
              <a:gd name="adj2" fmla="val 21167"/>
            </a:avLst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b="0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7" name="Gleichschenkliges Dreieck 6"/>
          <p:cNvSpPr/>
          <p:nvPr userDrawn="1"/>
        </p:nvSpPr>
        <p:spPr>
          <a:xfrm flipH="1" flipV="1">
            <a:off x="1078668" y="5409964"/>
            <a:ext cx="4526039" cy="18002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695325" y="3572999"/>
            <a:ext cx="5292725" cy="1655877"/>
            <a:chOff x="703852" y="3601749"/>
            <a:chExt cx="5292725" cy="1655877"/>
          </a:xfrm>
        </p:grpSpPr>
        <p:sp>
          <p:nvSpPr>
            <p:cNvPr id="44" name="Richtungspfeil 12"/>
            <p:cNvSpPr>
              <a:spLocks noChangeArrowheads="1"/>
            </p:cNvSpPr>
            <p:nvPr userDrawn="1"/>
          </p:nvSpPr>
          <p:spPr bwMode="auto">
            <a:xfrm>
              <a:off x="703852" y="3601749"/>
              <a:ext cx="529272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tIns="14400" rIns="90000" bIns="36000" anchor="ctr"/>
            <a:lstStyle/>
            <a:p>
              <a:pPr algn="ctr"/>
              <a:r>
                <a:rPr lang="de-DE" sz="1400" b="0" dirty="0">
                  <a:solidFill>
                    <a:srgbClr val="FFFFFF"/>
                  </a:solidFill>
                  <a:latin typeface="Helvetica Light"/>
                  <a:cs typeface="Arial" charset="0"/>
                </a:rPr>
                <a:t>Überschrift</a:t>
              </a:r>
            </a:p>
          </p:txBody>
        </p:sp>
        <p:sp>
          <p:nvSpPr>
            <p:cNvPr id="45" name="Textfeld 44"/>
            <p:cNvSpPr txBox="1"/>
            <p:nvPr userDrawn="1"/>
          </p:nvSpPr>
          <p:spPr bwMode="auto">
            <a:xfrm>
              <a:off x="703852" y="4034206"/>
              <a:ext cx="5292725" cy="1223420"/>
            </a:xfrm>
            <a:prstGeom prst="round2SameRect">
              <a:avLst>
                <a:gd name="adj1" fmla="val 0"/>
                <a:gd name="adj2" fmla="val 6228"/>
              </a:avLst>
            </a:prstGeom>
            <a:noFill/>
            <a:ln w="635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wrap="square" lIns="72000" rIns="72000" rtlCol="0">
              <a:noAutofit/>
            </a:bodyPr>
            <a:lstStyle>
              <a:defPPr>
                <a:defRPr lang="de-DE"/>
              </a:defPPr>
              <a:lvl1pPr marL="180000" indent="-180000">
                <a:lnSpc>
                  <a:spcPct val="125000"/>
                </a:lnSpc>
                <a:spcAft>
                  <a:spcPts val="400"/>
                </a:spcAft>
                <a:buClr>
                  <a:srgbClr val="002276"/>
                </a:buClr>
                <a:buSzPct val="80000"/>
                <a:buFontTx/>
                <a:buBlip>
                  <a:blip r:embed="rId11"/>
                </a:buBlip>
                <a:defRPr sz="1400">
                  <a:solidFill>
                    <a:srgbClr val="000000"/>
                  </a:solidFill>
                  <a:ea typeface="Arial"/>
                  <a:cs typeface="Arial" pitchFamily="34" charset="0"/>
                </a:defRPr>
              </a:lvl1pPr>
            </a:lstStyle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</p:txBody>
        </p:sp>
      </p:grpSp>
      <p:sp>
        <p:nvSpPr>
          <p:cNvPr id="46" name="Gleichschenkliges Dreieck 45"/>
          <p:cNvSpPr/>
          <p:nvPr userDrawn="1"/>
        </p:nvSpPr>
        <p:spPr>
          <a:xfrm flipH="1" flipV="1">
            <a:off x="1078668" y="3213719"/>
            <a:ext cx="4526039" cy="18002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cxnSp>
        <p:nvCxnSpPr>
          <p:cNvPr id="61" name="Gerade Verbindung 126"/>
          <p:cNvCxnSpPr/>
          <p:nvPr userDrawn="1"/>
        </p:nvCxnSpPr>
        <p:spPr>
          <a:xfrm>
            <a:off x="695325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135"/>
          <p:cNvCxnSpPr/>
          <p:nvPr userDrawn="1"/>
        </p:nvCxnSpPr>
        <p:spPr>
          <a:xfrm>
            <a:off x="11324" y="6129116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117"/>
          <p:cNvCxnSpPr/>
          <p:nvPr userDrawn="1"/>
        </p:nvCxnSpPr>
        <p:spPr>
          <a:xfrm>
            <a:off x="0" y="1377841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uf der gleichen Seite des Rechtecks liegende Ecken abrunden 85"/>
          <p:cNvSpPr/>
          <p:nvPr userDrawn="1"/>
        </p:nvSpPr>
        <p:spPr>
          <a:xfrm>
            <a:off x="6204847" y="7244944"/>
            <a:ext cx="5985953" cy="1944000"/>
          </a:xfrm>
          <a:prstGeom prst="round2SameRect">
            <a:avLst>
              <a:gd name="adj1" fmla="val 3920"/>
              <a:gd name="adj2" fmla="val 3920"/>
            </a:avLst>
          </a:prstGeom>
          <a:solidFill>
            <a:schemeClr val="bg1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7200" rtlCol="0" anchor="t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Nutzung von Makros</a:t>
            </a:r>
            <a:endParaRPr lang="de-DE" sz="32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Aft>
                <a:spcPts val="400"/>
              </a:spcAft>
            </a:pP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How-To: 	Registerkarte</a:t>
            </a:r>
            <a:r>
              <a:rPr lang="de-DE" sz="16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„</a:t>
            </a: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Entwicklertools“ </a:t>
            </a: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„Makros“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Die Makros sind</a:t>
            </a: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 in der 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Chartbibliothek</a:t>
            </a: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 hinterlegt. Um sie auch </a:t>
            </a:r>
            <a:b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in anderen PowerPoint-Instanzen nutzen zu können, muss die </a:t>
            </a:r>
            <a:b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Chartbibliothek stets parallel geöffnet sein.</a:t>
            </a:r>
          </a:p>
        </p:txBody>
      </p:sp>
      <p:sp>
        <p:nvSpPr>
          <p:cNvPr id="70" name="Auf der gleichen Seite des Rechtecks liegende Ecken abrunden 69"/>
          <p:cNvSpPr/>
          <p:nvPr userDrawn="1"/>
        </p:nvSpPr>
        <p:spPr>
          <a:xfrm>
            <a:off x="0" y="7244706"/>
            <a:ext cx="5988050" cy="1944238"/>
          </a:xfrm>
          <a:prstGeom prst="round2SameRect">
            <a:avLst>
              <a:gd name="adj1" fmla="val 3919"/>
              <a:gd name="adj2" fmla="val 39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Farben</a:t>
            </a:r>
            <a:br>
              <a:rPr lang="de-DE" sz="28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  <a:latin typeface="Helvetica Light"/>
              </a:rPr>
              <a:t>Primärfarben:	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</a:rPr>
              <a:t>Akzent 1-6 + Schwarz</a:t>
            </a:r>
            <a:br>
              <a:rPr lang="de-DE" sz="1600" b="0" baseline="0" dirty="0">
                <a:solidFill>
                  <a:schemeClr val="tx1"/>
                </a:solidFill>
                <a:latin typeface="Helvetica Light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Sekundärfarben: 	Transparenzstufen der Akzente 1 &amp; 3-6,</a:t>
            </a:r>
            <a:b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		die in den „Designfarben“ hinterlegt sind</a:t>
            </a:r>
          </a:p>
          <a:p>
            <a:pPr algn="l"/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Primär- sind Sekundärfarben stets vorzuziehen;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Akzent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2 ist nur als </a:t>
            </a:r>
            <a:r>
              <a:rPr lang="de-DE" sz="1600" b="0" baseline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Signalfarbe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zu verwenden</a:t>
            </a:r>
            <a:endParaRPr lang="de-DE" sz="1600" b="0" dirty="0">
              <a:solidFill>
                <a:schemeClr val="tx1"/>
              </a:solidFill>
              <a:latin typeface="Helvetica Light"/>
              <a:cs typeface="Helvetica" panose="020B0604020202020204" pitchFamily="34" charset="0"/>
            </a:endParaRPr>
          </a:p>
        </p:txBody>
      </p:sp>
      <p:sp>
        <p:nvSpPr>
          <p:cNvPr id="54" name="Auf der gleichen Seite des Rechtecks liegende Ecken abrunden 53"/>
          <p:cNvSpPr/>
          <p:nvPr userDrawn="1"/>
        </p:nvSpPr>
        <p:spPr>
          <a:xfrm>
            <a:off x="-5116258" y="1520788"/>
            <a:ext cx="4356000" cy="1695422"/>
          </a:xfrm>
          <a:prstGeom prst="round2SameRect">
            <a:avLst>
              <a:gd name="adj1" fmla="val 4494"/>
              <a:gd name="adj2" fmla="val 4494"/>
            </a:avLst>
          </a:prstGeom>
          <a:solidFill>
            <a:schemeClr val="accent6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Textbox</a:t>
            </a:r>
            <a:endParaRPr lang="de-DE" sz="16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Aft>
                <a:spcPts val="400"/>
              </a:spcAft>
            </a:pPr>
            <a:r>
              <a:rPr lang="de-DE" sz="20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(mit zugehöriger Box-Überschrift)</a:t>
            </a:r>
            <a:endParaRPr lang="de-DE" sz="16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Markieren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der Box und a</a:t>
            </a:r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brunden der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 über Makro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„</a:t>
            </a:r>
            <a:r>
              <a:rPr lang="de-DE" sz="1600" b="0" baseline="0" dirty="0" err="1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Ecken_unten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“, </a:t>
            </a:r>
          </a:p>
          <a:p>
            <a:pPr algn="l">
              <a:spcAft>
                <a:spcPts val="400"/>
              </a:spcAft>
            </a:pPr>
            <a:r>
              <a:rPr lang="de-DE" sz="1600" b="0" baseline="0" dirty="0">
                <a:solidFill>
                  <a:schemeClr val="tx1"/>
                </a:solidFill>
                <a:latin typeface="Helvetica" pitchFamily="2" charset="0"/>
                <a:cs typeface="Helvetica" panose="020B0604020202020204" pitchFamily="34" charset="0"/>
              </a:rPr>
              <a:t>nachdem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die Box ihre finale Größe hat</a:t>
            </a:r>
            <a:endParaRPr lang="de-DE" sz="1600" b="0" dirty="0">
              <a:solidFill>
                <a:schemeClr val="tx1"/>
              </a:solidFill>
              <a:latin typeface="Helvetica Light"/>
            </a:endParaRP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5116258" y="4283640"/>
            <a:ext cx="5758907" cy="1663802"/>
            <a:chOff x="-5116258" y="4283640"/>
            <a:chExt cx="5758907" cy="1663802"/>
          </a:xfrm>
        </p:grpSpPr>
        <p:cxnSp>
          <p:nvCxnSpPr>
            <p:cNvPr id="87" name="Gewinkelte Verbindung 86"/>
            <p:cNvCxnSpPr>
              <a:stCxn id="88" idx="0"/>
            </p:cNvCxnSpPr>
            <p:nvPr userDrawn="1"/>
          </p:nvCxnSpPr>
          <p:spPr>
            <a:xfrm>
              <a:off x="-760258" y="5115541"/>
              <a:ext cx="1402907" cy="831901"/>
            </a:xfrm>
            <a:prstGeom prst="bentConnector3">
              <a:avLst>
                <a:gd name="adj1" fmla="val 63991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uf der gleichen Seite des Rechtecks liegende Ecken abrunden 87"/>
            <p:cNvSpPr/>
            <p:nvPr userDrawn="1"/>
          </p:nvSpPr>
          <p:spPr>
            <a:xfrm>
              <a:off x="-5116258" y="4283640"/>
              <a:ext cx="4356000" cy="1663802"/>
            </a:xfrm>
            <a:prstGeom prst="round2SameRect">
              <a:avLst>
                <a:gd name="adj1" fmla="val 4580"/>
                <a:gd name="adj2" fmla="val 458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Ergebnis-Box</a:t>
              </a:r>
            </a:p>
            <a:p>
              <a:pPr algn="l">
                <a:spcAft>
                  <a:spcPts val="400"/>
                </a:spcAft>
              </a:pPr>
              <a:r>
                <a:rPr lang="de-DE" sz="20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(ohne zugehörige Textbox)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Markieren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 der Box und a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brunden der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Ecken über Makro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„</a:t>
              </a:r>
              <a:r>
                <a:rPr lang="de-DE" sz="1600" b="0" baseline="0" dirty="0" err="1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alle_Ecken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“, </a:t>
              </a:r>
            </a:p>
            <a:p>
              <a:pPr algn="l">
                <a:spcAft>
                  <a:spcPts val="40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nachdem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die Box ihre finale Größe hat</a:t>
              </a:r>
            </a:p>
          </p:txBody>
        </p:sp>
      </p:grpSp>
      <p:cxnSp>
        <p:nvCxnSpPr>
          <p:cNvPr id="18" name="Gewinkelte Verbindung 17"/>
          <p:cNvCxnSpPr>
            <a:stCxn id="73" idx="0"/>
            <a:endCxn id="95" idx="2"/>
          </p:cNvCxnSpPr>
          <p:nvPr userDrawn="1"/>
        </p:nvCxnSpPr>
        <p:spPr>
          <a:xfrm>
            <a:off x="-760258" y="-167632"/>
            <a:ext cx="1455583" cy="1723995"/>
          </a:xfrm>
          <a:prstGeom prst="bentConnector3">
            <a:avLst>
              <a:gd name="adj1" fmla="val 61467"/>
            </a:avLst>
          </a:prstGeom>
          <a:ln w="762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Auf der gleichen Seite des Rechtecks liegende Ecken abrunden 72"/>
          <p:cNvSpPr/>
          <p:nvPr userDrawn="1"/>
        </p:nvSpPr>
        <p:spPr>
          <a:xfrm>
            <a:off x="-5116258" y="-1039346"/>
            <a:ext cx="4356000" cy="1743428"/>
          </a:xfrm>
          <a:prstGeom prst="round2SameRect">
            <a:avLst>
              <a:gd name="adj1" fmla="val 2976"/>
              <a:gd name="adj2" fmla="val 29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Box-Überschrift</a:t>
            </a:r>
          </a:p>
          <a:p>
            <a:pPr algn="l">
              <a:spcAft>
                <a:spcPts val="400"/>
              </a:spcAft>
            </a:pPr>
            <a:r>
              <a:rPr lang="de-DE" sz="20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(mit zugehöriger Textbox)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Markieren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der Box und a</a:t>
            </a:r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brunden der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 über Makro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„</a:t>
            </a:r>
            <a:r>
              <a:rPr lang="de-DE" sz="1600" b="0" baseline="0" dirty="0" err="1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Ecken_oben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“, </a:t>
            </a:r>
          </a:p>
          <a:p>
            <a:pPr algn="l">
              <a:spcAft>
                <a:spcPts val="400"/>
              </a:spcAft>
            </a:pP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nachdem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die Box ihre finale Größe hat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1682010" y="3798477"/>
            <a:ext cx="5626790" cy="2148965"/>
            <a:chOff x="11682010" y="3798477"/>
            <a:chExt cx="5626790" cy="2148965"/>
          </a:xfrm>
        </p:grpSpPr>
        <p:cxnSp>
          <p:nvCxnSpPr>
            <p:cNvPr id="50" name="Gerade Verbindung mit Pfeil 49"/>
            <p:cNvCxnSpPr>
              <a:stCxn id="66" idx="2"/>
            </p:cNvCxnSpPr>
            <p:nvPr userDrawn="1"/>
          </p:nvCxnSpPr>
          <p:spPr>
            <a:xfrm flipH="1" flipV="1">
              <a:off x="11682010" y="4871482"/>
              <a:ext cx="1270790" cy="1478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uf der gleichen Seite des Rechtecks liegende Ecken abrunden 65"/>
            <p:cNvSpPr/>
            <p:nvPr userDrawn="1"/>
          </p:nvSpPr>
          <p:spPr>
            <a:xfrm>
              <a:off x="12952800" y="3798477"/>
              <a:ext cx="4356000" cy="2148965"/>
            </a:xfrm>
            <a:prstGeom prst="round2SameRect">
              <a:avLst>
                <a:gd name="adj1" fmla="val 3546"/>
                <a:gd name="adj2" fmla="val 354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Bilder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Kontur-Farbe:						Akzent 3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Kontur-Stärke:					</a:t>
              </a:r>
              <a:r>
                <a:rPr lang="de-DE" sz="1600" b="0" kern="1200" dirty="0">
                  <a:solidFill>
                    <a:schemeClr val="tx1"/>
                  </a:solidFill>
                  <a:latin typeface="Helvetica Light"/>
                  <a:ea typeface="+mn-ea"/>
                  <a:cs typeface="+mn-cs"/>
                </a:rPr>
                <a:t>½ 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Pt.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Abrunden aller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</a:rPr>
                <a:t> Ecken: 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Markieren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 des Bildes und a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brunden der Ecken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über Makro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„</a:t>
              </a:r>
              <a:r>
                <a:rPr lang="de-DE" sz="1600" b="0" baseline="0" dirty="0" err="1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alle_Ecken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“,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nachdem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das Bild</a:t>
              </a:r>
            </a:p>
            <a:p>
              <a:pPr algn="l"/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seine finale Größe hat</a:t>
              </a:r>
              <a:endParaRPr lang="de-DE" sz="1600" b="0" dirty="0">
                <a:solidFill>
                  <a:schemeClr val="tx1"/>
                </a:solidFill>
                <a:latin typeface="Helvetica Light"/>
              </a:endParaRPr>
            </a:p>
          </p:txBody>
        </p:sp>
      </p:grpSp>
      <p:grpSp>
        <p:nvGrpSpPr>
          <p:cNvPr id="12" name="Gruppieren 11"/>
          <p:cNvGrpSpPr/>
          <p:nvPr userDrawn="1"/>
        </p:nvGrpSpPr>
        <p:grpSpPr>
          <a:xfrm>
            <a:off x="11798176" y="-1040401"/>
            <a:ext cx="5510624" cy="3677313"/>
            <a:chOff x="11798176" y="-1040401"/>
            <a:chExt cx="5510624" cy="3677313"/>
          </a:xfrm>
        </p:grpSpPr>
        <p:cxnSp>
          <p:nvCxnSpPr>
            <p:cNvPr id="89" name="Gewinkelte Verbindung 88"/>
            <p:cNvCxnSpPr/>
            <p:nvPr userDrawn="1"/>
          </p:nvCxnSpPr>
          <p:spPr>
            <a:xfrm rot="10800000" flipV="1">
              <a:off x="11798176" y="798256"/>
              <a:ext cx="1154625" cy="241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uf der gleichen Seite des Rechtecks liegende Ecken abrunden 54"/>
            <p:cNvSpPr/>
            <p:nvPr userDrawn="1"/>
          </p:nvSpPr>
          <p:spPr>
            <a:xfrm>
              <a:off x="12952800" y="-1040401"/>
              <a:ext cx="4356000" cy="3677313"/>
            </a:xfrm>
            <a:prstGeom prst="round2SameRect">
              <a:avLst>
                <a:gd name="adj1" fmla="val 2072"/>
                <a:gd name="adj2" fmla="val 2072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36286" bIns="36286" rtlCol="0" anchor="ctr"/>
            <a:lstStyle/>
            <a:p>
              <a:pPr algn="l" defTabSz="180000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Omnipräsente</a:t>
              </a:r>
              <a:r>
                <a:rPr lang="de-DE" sz="2800" b="0" baseline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Agenda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2000" b="0" baseline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(optional)</a:t>
              </a:r>
            </a:p>
            <a:p>
              <a:pPr algn="l" defTabSz="180000"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Verwendung bei maximal 7 Agendapunkten;</a:t>
              </a:r>
            </a:p>
            <a:p>
              <a:pPr algn="l" defTabSz="180000"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Vorlage in Kapitel 14 der Chartbibliothek</a:t>
              </a:r>
            </a:p>
            <a:p>
              <a:pPr algn="l" defTabSz="180000">
                <a:spcBef>
                  <a:spcPts val="400"/>
                </a:spcBef>
              </a:pPr>
              <a:r>
                <a:rPr lang="de-DE" sz="1600" b="0" dirty="0">
                  <a:solidFill>
                    <a:schemeClr val="tx1"/>
                  </a:solidFill>
                </a:rPr>
                <a:t>Höhe:									0,25 cm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</a:rPr>
                <a:t>Breite:									0,25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cm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Konturstärke:						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 panose="02000403040000020004" pitchFamily="2" charset="0"/>
                </a:rPr>
                <a:t>¾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Pt.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Konturfarbe:						Akzent 1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Horizontaler Abstand:		0,2 cm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</a:rPr>
                <a:t>Vertikale Position: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			2,08 cm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Horizontale Position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des letzten</a:t>
              </a:r>
            </a:p>
            <a:p>
              <a:pPr algn="l" defTabSz="180000"/>
              <a:r>
                <a:rPr lang="de-DE" sz="1600" b="0" baseline="0" dirty="0" err="1">
                  <a:solidFill>
                    <a:schemeClr val="tx1"/>
                  </a:solidFill>
                </a:rPr>
                <a:t>Agendapunktes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:				32,20 cm</a:t>
              </a:r>
              <a:endParaRPr lang="de-DE" sz="16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Auf der gleichen Seite des Rechtecks liegende Ecken abrunden 63"/>
          <p:cNvSpPr/>
          <p:nvPr userDrawn="1"/>
        </p:nvSpPr>
        <p:spPr>
          <a:xfrm>
            <a:off x="688822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1 </a:t>
            </a:r>
            <a:br>
              <a:rPr lang="de-DE" sz="1100" b="0" dirty="0"/>
            </a:br>
            <a:r>
              <a:rPr lang="de-DE" sz="1000" b="0" dirty="0"/>
              <a:t>(RGB 30,70,125)</a:t>
            </a:r>
          </a:p>
        </p:txBody>
      </p:sp>
      <p:sp>
        <p:nvSpPr>
          <p:cNvPr id="90" name="Auf der gleichen Seite des Rechtecks liegende Ecken abrunden 89"/>
          <p:cNvSpPr/>
          <p:nvPr userDrawn="1"/>
        </p:nvSpPr>
        <p:spPr>
          <a:xfrm>
            <a:off x="688822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2 </a:t>
            </a:r>
            <a:br>
              <a:rPr lang="de-DE" sz="1100" b="0" dirty="0"/>
            </a:br>
            <a:r>
              <a:rPr lang="de-DE" sz="1000" b="0" dirty="0"/>
              <a:t>(RGB 255,100,0)</a:t>
            </a:r>
          </a:p>
        </p:txBody>
      </p:sp>
      <p:sp>
        <p:nvSpPr>
          <p:cNvPr id="91" name="Auf der gleichen Seite des Rechtecks liegende Ecken abrunden 90"/>
          <p:cNvSpPr/>
          <p:nvPr userDrawn="1"/>
        </p:nvSpPr>
        <p:spPr>
          <a:xfrm>
            <a:off x="8247749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3</a:t>
            </a:r>
            <a:br>
              <a:rPr lang="de-DE" sz="1100" b="0" dirty="0">
                <a:solidFill>
                  <a:schemeClr val="bg1"/>
                </a:solidFill>
              </a:rPr>
            </a:br>
            <a:r>
              <a:rPr lang="de-DE" sz="1000" b="0" dirty="0">
                <a:solidFill>
                  <a:schemeClr val="bg1"/>
                </a:solidFill>
              </a:rPr>
              <a:t>(RGB 62,138,131)</a:t>
            </a:r>
            <a:endParaRPr lang="de-DE" sz="1100" b="0" dirty="0">
              <a:solidFill>
                <a:schemeClr val="bg1"/>
              </a:solidFill>
            </a:endParaRPr>
          </a:p>
        </p:txBody>
      </p:sp>
      <p:sp>
        <p:nvSpPr>
          <p:cNvPr id="92" name="Auf der gleichen Seite des Rechtecks liegende Ecken abrunden 91"/>
          <p:cNvSpPr/>
          <p:nvPr userDrawn="1"/>
        </p:nvSpPr>
        <p:spPr>
          <a:xfrm>
            <a:off x="8247749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4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165,165,165)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3" name="Auf der gleichen Seite des Rechtecks liegende Ecken abrunden 92"/>
          <p:cNvSpPr/>
          <p:nvPr userDrawn="1"/>
        </p:nvSpPr>
        <p:spPr>
          <a:xfrm>
            <a:off x="960727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5 </a:t>
            </a:r>
            <a:br>
              <a:rPr lang="de-DE" sz="1100" b="0" dirty="0"/>
            </a:br>
            <a:r>
              <a:rPr lang="de-DE" sz="1000" b="0" dirty="0"/>
              <a:t>(RGB 100,100,100)</a:t>
            </a:r>
            <a:endParaRPr lang="de-DE" sz="1100" b="0" dirty="0"/>
          </a:p>
        </p:txBody>
      </p:sp>
      <p:sp>
        <p:nvSpPr>
          <p:cNvPr id="94" name="Auf der gleichen Seite des Rechtecks liegende Ecken abrunden 93"/>
          <p:cNvSpPr/>
          <p:nvPr userDrawn="1"/>
        </p:nvSpPr>
        <p:spPr>
          <a:xfrm>
            <a:off x="960727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6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255,255,255)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7" name="Auf der gleichen Seite des Rechtecks liegende Ecken abrunden 96"/>
          <p:cNvSpPr/>
          <p:nvPr userDrawn="1"/>
        </p:nvSpPr>
        <p:spPr>
          <a:xfrm>
            <a:off x="10966800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Schwarz</a:t>
            </a:r>
            <a:br>
              <a:rPr lang="de-DE" sz="1100" b="0" dirty="0"/>
            </a:br>
            <a:r>
              <a:rPr lang="de-DE" sz="1000" b="0" dirty="0"/>
              <a:t>(RGB 0,0,0)</a:t>
            </a:r>
            <a:endParaRPr lang="de-DE" sz="1100" b="0" dirty="0"/>
          </a:p>
        </p:txBody>
      </p:sp>
      <p:cxnSp>
        <p:nvCxnSpPr>
          <p:cNvPr id="59" name="Gerade Verbindung 117"/>
          <p:cNvCxnSpPr/>
          <p:nvPr userDrawn="1"/>
        </p:nvCxnSpPr>
        <p:spPr>
          <a:xfrm>
            <a:off x="0" y="3754233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 userDrawn="1"/>
        </p:nvSpPr>
        <p:spPr>
          <a:xfrm>
            <a:off x="-980545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  <p:sp>
        <p:nvSpPr>
          <p:cNvPr id="68" name="Rechteck 67"/>
          <p:cNvSpPr/>
          <p:nvPr userDrawn="1"/>
        </p:nvSpPr>
        <p:spPr>
          <a:xfrm>
            <a:off x="11956552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</p:spTree>
    <p:extLst>
      <p:ext uri="{BB962C8B-B14F-4D97-AF65-F5344CB8AC3E}">
        <p14:creationId xmlns:p14="http://schemas.microsoft.com/office/powerpoint/2010/main" val="4286101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417876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6" name="think-cell Folie" r:id="rId10" imgW="136" imgH="136" progId="TCLayout.ActiveDocument.1">
                  <p:embed/>
                </p:oleObj>
              </mc:Choice>
              <mc:Fallback>
                <p:oleObj name="think-cell Folie" r:id="rId10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f der gleichen Seite des Rechtecks liegende Ecken abrunden 1"/>
          <p:cNvSpPr/>
          <p:nvPr userDrawn="1"/>
        </p:nvSpPr>
        <p:spPr>
          <a:xfrm>
            <a:off x="983432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3" name="Auf der gleichen Seite des Rechtecks liegende Ecken abrunden 2"/>
          <p:cNvSpPr/>
          <p:nvPr userDrawn="1"/>
        </p:nvSpPr>
        <p:spPr>
          <a:xfrm>
            <a:off x="1761118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4" name="Auf der gleichen Seite des Rechtecks liegende Ecken abrunden 3"/>
          <p:cNvSpPr/>
          <p:nvPr userDrawn="1"/>
        </p:nvSpPr>
        <p:spPr>
          <a:xfrm>
            <a:off x="2538804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5" name="Auf der gleichen Seite des Rechtecks liegende Ecken abrunden 4"/>
          <p:cNvSpPr/>
          <p:nvPr userDrawn="1"/>
        </p:nvSpPr>
        <p:spPr>
          <a:xfrm>
            <a:off x="3316490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6" name="Auf der gleichen Seite des Rechtecks liegende Ecken abrunden 5"/>
          <p:cNvSpPr/>
          <p:nvPr userDrawn="1"/>
        </p:nvSpPr>
        <p:spPr>
          <a:xfrm>
            <a:off x="4094176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7" name="Auf der gleichen Seite des Rechtecks liegende Ecken abrunden 6"/>
          <p:cNvSpPr/>
          <p:nvPr userDrawn="1"/>
        </p:nvSpPr>
        <p:spPr>
          <a:xfrm>
            <a:off x="4871864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693" r:id="rId3"/>
    <p:sldLayoutId id="2147483675" r:id="rId4"/>
    <p:sldLayoutId id="2147483699" r:id="rId5"/>
    <p:sldLayoutId id="2147483700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66A8D1-B829-4CBD-9EB0-4147E3C2A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en-US" dirty="0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40E15B-2E2C-43F8-8629-AAE524C27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400" dirty="0"/>
              <a:t>A </a:t>
            </a:r>
            <a:r>
              <a:rPr lang="de-DE" sz="1400" dirty="0" err="1"/>
              <a:t>short</a:t>
            </a:r>
            <a:r>
              <a:rPr lang="de-DE" sz="1400" dirty="0"/>
              <a:t> </a:t>
            </a:r>
            <a:r>
              <a:rPr lang="de-DE" sz="1400" dirty="0" err="1"/>
              <a:t>story</a:t>
            </a:r>
            <a:r>
              <a:rPr lang="de-DE" sz="1400" dirty="0"/>
              <a:t> on </a:t>
            </a:r>
            <a:r>
              <a:rPr lang="de-DE" sz="1400" dirty="0" err="1"/>
              <a:t>vectorizing</a:t>
            </a:r>
            <a:r>
              <a:rPr lang="de-DE" sz="1400" dirty="0"/>
              <a:t> human </a:t>
            </a:r>
            <a:r>
              <a:rPr lang="de-DE" sz="1400" dirty="0" err="1"/>
              <a:t>knowledge</a:t>
            </a:r>
            <a:endParaRPr lang="de-DE" sz="1400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4D9C5-B93B-480A-8CC8-61ACEFB311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34F1C2-6651-4C23-9B72-F62FE00143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371AE6-F842-48AB-A08C-7FF46CC1E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C72468-5035-417C-9577-AA688D245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C6A9EC-CC29-4EEA-811D-9B80A3A7A0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1718A89-FDA9-4A41-B950-8F06206FB92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r="6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596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Tf-idf</a:t>
            </a:r>
            <a:r>
              <a:rPr lang="de-DE" dirty="0"/>
              <a:t> </a:t>
            </a:r>
            <a:r>
              <a:rPr lang="de-DE" dirty="0" err="1"/>
              <a:t>bag-of-words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1972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>
                <a:solidFill>
                  <a:schemeClr val="bg1"/>
                </a:solidFill>
              </a:rPr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Information Retrieval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12ECD9E-4284-4C03-841F-35032CD8B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91" y="1033995"/>
            <a:ext cx="4303818" cy="50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8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Doc2Vec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 err="1"/>
              <a:t>Np</a:t>
            </a:r>
            <a:r>
              <a:rPr lang="de-DE" sz="1400" dirty="0"/>
              <a:t> + </a:t>
            </a:r>
            <a:r>
              <a:rPr lang="de-DE" sz="1400" dirty="0" err="1"/>
              <a:t>Mq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>
                <a:solidFill>
                  <a:schemeClr val="bg1"/>
                </a:solidFill>
              </a:rPr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Neural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networks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C28AF-7B2D-4610-9417-4C8F8B99C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2240868"/>
            <a:ext cx="5519347" cy="30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1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Transformer (BERT)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110M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/>
              <a:t>512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letters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Neural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networks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80A324-99AF-467F-9B00-2B5F5882AA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5"/>
          <a:stretch/>
        </p:blipFill>
        <p:spPr>
          <a:xfrm>
            <a:off x="5124771" y="993980"/>
            <a:ext cx="6329739" cy="52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Mover‘s</a:t>
            </a:r>
            <a:r>
              <a:rPr lang="de-DE" dirty="0"/>
              <a:t> Embedding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0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/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Kernel </a:t>
            </a:r>
            <a:r>
              <a:rPr lang="de-DE" sz="1400" dirty="0" err="1">
                <a:solidFill>
                  <a:schemeClr val="bg1"/>
                </a:solidFill>
              </a:rPr>
              <a:t>techniques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D95E5D-CEEB-4084-9E9A-B329C79F4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959" y="1926720"/>
            <a:ext cx="58121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8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Mover‘s</a:t>
            </a:r>
            <a:r>
              <a:rPr lang="de-DE" dirty="0"/>
              <a:t> Embedding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0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/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Kernel </a:t>
            </a:r>
            <a:r>
              <a:rPr lang="de-DE" sz="1400" dirty="0" err="1">
                <a:solidFill>
                  <a:schemeClr val="bg1"/>
                </a:solidFill>
              </a:rPr>
              <a:t>techniques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D40FE-3DB2-440C-8930-EC6C6EF5B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293" y="1003112"/>
            <a:ext cx="436693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195DE6-F51C-4182-8B4F-23E57EDDB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194BD-DEBD-4D91-86EE-C531C7DD9D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Tim </a:t>
            </a:r>
            <a:r>
              <a:rPr lang="de-DE" dirty="0" err="1"/>
              <a:t>Korjakow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10498D7-0C62-41A4-964A-B60CB06C1A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r="7723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F0CA89-8719-48E4-8DC7-C758CCDE6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D21A96-E0B0-47A2-AD14-36571F0080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58BC8E2-7894-4910-9D31-4780CBEB5E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0B2A52C-B064-4CEF-ACB4-E3779A2892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DE8CE99-C5E3-4124-8450-F00AF281E0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2A04A7-E486-41F7-95C7-9C1A3857A2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5ADEE8F-067D-475E-B905-B25ED049EF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CCE5C8D-E1DE-411F-828B-B755EE895E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7683EF9-FD3A-4A84-A80B-36C6535124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15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086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2&quot;&gt;&lt;elem m_fUsage=&quot;4.21703100000000040000E+000&quot;&gt;&lt;m_ppcolschidx val=&quot;0&quot;/&gt;&lt;m_rgb r=&quot;ef&quot; g=&quot;81&quot; b=&quot;5&quot;/&gt;&lt;/elem&gt;&lt;elem m_fUsage=&quot;1.00000000000000000000E+000&quot;&gt;&lt;m_ppcolschidx val=&quot;0&quot;/&gt;&lt;m_rgb r=&quot;e4&quot; g=&quot;6c&quot; b=&quot;a&quot;/&gt;&lt;/elem&gt;&lt;/m_vecMRU&gt;&lt;/m_mruColor&gt;&lt;m_mapectfillschemeMRU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3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17.FEq2l0mKhcKOq770j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CT-Folienmaster">
  <a:themeElements>
    <a:clrScheme name="Benutzerdefiniert 1">
      <a:dk1>
        <a:srgbClr val="000000"/>
      </a:dk1>
      <a:lt1>
        <a:srgbClr val="FFFFFF"/>
      </a:lt1>
      <a:dk2>
        <a:srgbClr val="1E467D"/>
      </a:dk2>
      <a:lt2>
        <a:srgbClr val="EEECE1"/>
      </a:lt2>
      <a:accent1>
        <a:srgbClr val="1E467D"/>
      </a:accent1>
      <a:accent2>
        <a:srgbClr val="FF6400"/>
      </a:accent2>
      <a:accent3>
        <a:srgbClr val="3E8A83"/>
      </a:accent3>
      <a:accent4>
        <a:srgbClr val="A4A5A4"/>
      </a:accent4>
      <a:accent5>
        <a:srgbClr val="646464"/>
      </a:accent5>
      <a:accent6>
        <a:srgbClr val="FFFFFF"/>
      </a:accent6>
      <a:hlink>
        <a:srgbClr val="000000"/>
      </a:hlink>
      <a:folHlink>
        <a:srgbClr val="000000"/>
      </a:folHlink>
    </a:clrScheme>
    <a:fontScheme name="CCT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cap="rnd">
          <a:noFill/>
        </a:ln>
        <a:effectLst/>
      </a:spPr>
      <a:bodyPr wrap="square" lIns="90000" tIns="36000" bIns="36000" rtlCol="0" anchor="ctr" anchorCtr="0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6350">
          <a:solidFill>
            <a:schemeClr val="accent4"/>
          </a:solidFill>
          <a:prstDash val="solid"/>
          <a:miter lim="800000"/>
          <a:headEnd/>
          <a:tailEnd/>
        </a:ln>
      </a:spPr>
      <a:bodyPr wrap="square" lIns="72000" rIns="72000" rtlCol="0">
        <a:noAutofit/>
      </a:bodyPr>
      <a:lstStyle>
        <a:defPPr marL="144000" indent="-144000">
          <a:lnSpc>
            <a:spcPct val="125000"/>
          </a:lnSpc>
          <a:spcAft>
            <a:spcPts val="400"/>
          </a:spcAft>
          <a:buClr>
            <a:srgbClr val="002276"/>
          </a:buClr>
          <a:buSzPct val="80000"/>
          <a:buFont typeface="Wingdings" panose="05000000000000000000" pitchFamily="2" charset="2"/>
          <a:buChar char="§"/>
          <a:defRPr sz="1400" dirty="0" smtClean="0">
            <a:solidFill>
              <a:srgbClr val="000000"/>
            </a:solidFill>
            <a:ea typeface="Arial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</Words>
  <Application>Microsoft Office PowerPoint</Application>
  <PresentationFormat>Breitbild</PresentationFormat>
  <Paragraphs>94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Helvetica Light (Textkörper)</vt:lpstr>
      <vt:lpstr>Wingdings</vt:lpstr>
      <vt:lpstr>CCT-Folienmaster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des CCT Designs</dc:title>
  <dc:creator>Company Consulting Team e.V.;Hannes-Jo Betko</dc:creator>
  <cp:lastModifiedBy>Tim Lol</cp:lastModifiedBy>
  <cp:revision>667</cp:revision>
  <cp:lastPrinted>2014-05-23T18:52:49Z</cp:lastPrinted>
  <dcterms:created xsi:type="dcterms:W3CDTF">2011-04-19T19:27:18Z</dcterms:created>
  <dcterms:modified xsi:type="dcterms:W3CDTF">2019-04-18T09:08:21Z</dcterms:modified>
</cp:coreProperties>
</file>